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947" r:id="rId5"/>
    <p:sldId id="987" r:id="rId6"/>
    <p:sldId id="988" r:id="rId7"/>
    <p:sldId id="948" r:id="rId8"/>
    <p:sldId id="994" r:id="rId9"/>
    <p:sldId id="991" r:id="rId10"/>
    <p:sldId id="1245" r:id="rId11"/>
    <p:sldId id="990" r:id="rId12"/>
    <p:sldId id="995" r:id="rId13"/>
    <p:sldId id="1246" r:id="rId14"/>
    <p:sldId id="996" r:id="rId15"/>
    <p:sldId id="1243" r:id="rId16"/>
    <p:sldId id="1244" r:id="rId17"/>
    <p:sldId id="123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E0AF32-C05B-F6DD-6377-1EE2EECD27EC}" name="Jannat Firdous" initials="JF" userId="S::jannat@nccm.ca::0d876bde-048e-4078-a5e1-5faa4c16a6e0" providerId="AD"/>
  <p188:author id="{8398476E-8501-5508-A72C-7A7A76EF3B8F}" name="Lina El Bakir" initials="LB" userId="S::lina@nccm.ca::9134426c-74f9-4926-8e95-8f5b2174e2bb" providerId="AD"/>
  <p188:author id="{CF691584-C28B-9983-09F1-44878EAE498B}" name="Nima" initials="N" userId="Nim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325"/>
    <a:srgbClr val="AC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2" d="100"/>
          <a:sy n="112"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hyperlink" Target="https://www.nccm.ca/gsc-educator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nccm.ca/gsc-educator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29372-9161-4E0D-A5E5-6C65ECA9BEB8}"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CA"/>
        </a:p>
      </dgm:t>
    </dgm:pt>
    <dgm:pt modelId="{A88443EB-484D-4C1A-9CD6-ED5FA1D091DB}">
      <dgm:prSet/>
      <dgm:spPr/>
      <dgm:t>
        <a:bodyPr/>
        <a:lstStyle/>
        <a:p>
          <a:pPr rtl="0"/>
          <a:r>
            <a:rPr lang="en-US" b="0" i="0" dirty="0">
              <a:latin typeface="+mn-lt"/>
            </a:rPr>
            <a:t>On </a:t>
          </a:r>
          <a:r>
            <a:rPr lang="en-US" i="0" dirty="0">
              <a:latin typeface="+mn-lt"/>
            </a:rPr>
            <a:t>January 29</a:t>
          </a:r>
          <a:r>
            <a:rPr lang="en-US" i="0" baseline="30000" dirty="0">
              <a:latin typeface="+mn-lt"/>
            </a:rPr>
            <a:t>th</a:t>
          </a:r>
          <a:r>
            <a:rPr lang="en-US" i="0" dirty="0">
              <a:latin typeface="+mn-lt"/>
            </a:rPr>
            <a:t>, 2017, the Islamic Cultural Centre of Quebec City was subjected to a tragic, hateful and Islamophobic crime. A gunman who was radicalized with white supremacist ideology entered the place of worship and opened fire on Muslim congregants, killing six men and injuring many more. </a:t>
          </a:r>
          <a:endParaRPr lang="en-CA" i="0" dirty="0">
            <a:latin typeface="+mn-lt"/>
          </a:endParaRPr>
        </a:p>
      </dgm:t>
    </dgm:pt>
    <dgm:pt modelId="{5C30B8E6-3939-4FDB-A21E-29AB27198FCF}" type="parTrans" cxnId="{E0952B98-87C4-4A80-949C-B7C45581FEC6}">
      <dgm:prSet/>
      <dgm:spPr/>
      <dgm:t>
        <a:bodyPr/>
        <a:lstStyle/>
        <a:p>
          <a:endParaRPr lang="en-CA"/>
        </a:p>
      </dgm:t>
    </dgm:pt>
    <dgm:pt modelId="{888465F3-67F3-48AA-9AA8-38B7B37B9A08}" type="sibTrans" cxnId="{E0952B98-87C4-4A80-949C-B7C45581FEC6}">
      <dgm:prSet/>
      <dgm:spPr/>
      <dgm:t>
        <a:bodyPr/>
        <a:lstStyle/>
        <a:p>
          <a:endParaRPr lang="en-CA"/>
        </a:p>
      </dgm:t>
    </dgm:pt>
    <dgm:pt modelId="{0B072D60-8F1D-4339-9E64-2C30B1CB69D6}">
      <dgm:prSet/>
      <dgm:spPr/>
      <dgm:t>
        <a:bodyPr/>
        <a:lstStyle/>
        <a:p>
          <a:endParaRPr lang="en-US" i="0" dirty="0"/>
        </a:p>
        <a:p>
          <a:r>
            <a:rPr lang="en-US" i="0" dirty="0"/>
            <a:t>As we approach January 29</a:t>
          </a:r>
          <a:r>
            <a:rPr lang="en-US" i="0" baseline="30000" dirty="0"/>
            <a:t>th</a:t>
          </a:r>
          <a:r>
            <a:rPr lang="en-US" i="0" dirty="0"/>
            <a:t>, it is important to be mindful that this time can be increasingly difficult and re-traumatizing for Muslim staff, students and families. </a:t>
          </a:r>
          <a:endParaRPr lang="en-CA" i="0" dirty="0"/>
        </a:p>
      </dgm:t>
    </dgm:pt>
    <dgm:pt modelId="{243772E3-281C-45EB-82EB-66B486C6BD90}" type="parTrans" cxnId="{805726F2-7B26-494F-B1E1-080B300A5AEA}">
      <dgm:prSet/>
      <dgm:spPr/>
      <dgm:t>
        <a:bodyPr/>
        <a:lstStyle/>
        <a:p>
          <a:endParaRPr lang="en-CA"/>
        </a:p>
      </dgm:t>
    </dgm:pt>
    <dgm:pt modelId="{B21B03ED-D0C8-4CE3-AD74-73B59D3EFE6F}" type="sibTrans" cxnId="{805726F2-7B26-494F-B1E1-080B300A5AEA}">
      <dgm:prSet/>
      <dgm:spPr/>
      <dgm:t>
        <a:bodyPr/>
        <a:lstStyle/>
        <a:p>
          <a:endParaRPr lang="en-CA"/>
        </a:p>
      </dgm:t>
    </dgm:pt>
    <dgm:pt modelId="{8FFB514E-A6D5-4CCE-9A27-8A31F6680726}" type="pres">
      <dgm:prSet presAssocID="{CC929372-9161-4E0D-A5E5-6C65ECA9BEB8}" presName="vert0" presStyleCnt="0">
        <dgm:presLayoutVars>
          <dgm:dir/>
          <dgm:animOne val="branch"/>
          <dgm:animLvl val="lvl"/>
        </dgm:presLayoutVars>
      </dgm:prSet>
      <dgm:spPr/>
    </dgm:pt>
    <dgm:pt modelId="{2D6F6363-2C70-4AD5-AAB6-1D6D9E2E26CE}" type="pres">
      <dgm:prSet presAssocID="{A88443EB-484D-4C1A-9CD6-ED5FA1D091DB}" presName="thickLine" presStyleLbl="alignNode1" presStyleIdx="0" presStyleCnt="2"/>
      <dgm:spPr/>
    </dgm:pt>
    <dgm:pt modelId="{5291C553-A5BA-4AB9-A192-19E5A85A1DA2}" type="pres">
      <dgm:prSet presAssocID="{A88443EB-484D-4C1A-9CD6-ED5FA1D091DB}" presName="horz1" presStyleCnt="0"/>
      <dgm:spPr/>
    </dgm:pt>
    <dgm:pt modelId="{FCCF4272-3DAC-42A8-9DE8-91F9E20DEE93}" type="pres">
      <dgm:prSet presAssocID="{A88443EB-484D-4C1A-9CD6-ED5FA1D091DB}" presName="tx1" presStyleLbl="revTx" presStyleIdx="0" presStyleCnt="2"/>
      <dgm:spPr/>
    </dgm:pt>
    <dgm:pt modelId="{6EFE1B01-6D26-43BF-A803-2E486C2ADE72}" type="pres">
      <dgm:prSet presAssocID="{A88443EB-484D-4C1A-9CD6-ED5FA1D091DB}" presName="vert1" presStyleCnt="0"/>
      <dgm:spPr/>
    </dgm:pt>
    <dgm:pt modelId="{081A6F60-A1D3-4F70-B534-54E20290260E}" type="pres">
      <dgm:prSet presAssocID="{0B072D60-8F1D-4339-9E64-2C30B1CB69D6}" presName="thickLine" presStyleLbl="alignNode1" presStyleIdx="1" presStyleCnt="2"/>
      <dgm:spPr/>
    </dgm:pt>
    <dgm:pt modelId="{243042BE-1DFF-4A5E-81E3-667DFB5ED60D}" type="pres">
      <dgm:prSet presAssocID="{0B072D60-8F1D-4339-9E64-2C30B1CB69D6}" presName="horz1" presStyleCnt="0"/>
      <dgm:spPr/>
    </dgm:pt>
    <dgm:pt modelId="{1E438FE7-E8FA-4745-910D-8EF68894FC84}" type="pres">
      <dgm:prSet presAssocID="{0B072D60-8F1D-4339-9E64-2C30B1CB69D6}" presName="tx1" presStyleLbl="revTx" presStyleIdx="1" presStyleCnt="2"/>
      <dgm:spPr/>
    </dgm:pt>
    <dgm:pt modelId="{1A686517-5AC1-4072-BAC2-8D5466D5EB0C}" type="pres">
      <dgm:prSet presAssocID="{0B072D60-8F1D-4339-9E64-2C30B1CB69D6}" presName="vert1" presStyleCnt="0"/>
      <dgm:spPr/>
    </dgm:pt>
  </dgm:ptLst>
  <dgm:cxnLst>
    <dgm:cxn modelId="{6BBF0F47-DFAE-4071-B061-A7FFB649CF43}" type="presOf" srcId="{CC929372-9161-4E0D-A5E5-6C65ECA9BEB8}" destId="{8FFB514E-A6D5-4CCE-9A27-8A31F6680726}" srcOrd="0" destOrd="0" presId="urn:microsoft.com/office/officeart/2008/layout/LinedList"/>
    <dgm:cxn modelId="{7CD7C86F-4166-436B-804A-CE9E61D04DC0}" type="presOf" srcId="{A88443EB-484D-4C1A-9CD6-ED5FA1D091DB}" destId="{FCCF4272-3DAC-42A8-9DE8-91F9E20DEE93}" srcOrd="0" destOrd="0" presId="urn:microsoft.com/office/officeart/2008/layout/LinedList"/>
    <dgm:cxn modelId="{E0952B98-87C4-4A80-949C-B7C45581FEC6}" srcId="{CC929372-9161-4E0D-A5E5-6C65ECA9BEB8}" destId="{A88443EB-484D-4C1A-9CD6-ED5FA1D091DB}" srcOrd="0" destOrd="0" parTransId="{5C30B8E6-3939-4FDB-A21E-29AB27198FCF}" sibTransId="{888465F3-67F3-48AA-9AA8-38B7B37B9A08}"/>
    <dgm:cxn modelId="{0F5454DA-4A97-4106-B7BA-805942A3C718}" type="presOf" srcId="{0B072D60-8F1D-4339-9E64-2C30B1CB69D6}" destId="{1E438FE7-E8FA-4745-910D-8EF68894FC84}" srcOrd="0" destOrd="0" presId="urn:microsoft.com/office/officeart/2008/layout/LinedList"/>
    <dgm:cxn modelId="{805726F2-7B26-494F-B1E1-080B300A5AEA}" srcId="{CC929372-9161-4E0D-A5E5-6C65ECA9BEB8}" destId="{0B072D60-8F1D-4339-9E64-2C30B1CB69D6}" srcOrd="1" destOrd="0" parTransId="{243772E3-281C-45EB-82EB-66B486C6BD90}" sibTransId="{B21B03ED-D0C8-4CE3-AD74-73B59D3EFE6F}"/>
    <dgm:cxn modelId="{710E57A3-3E43-4524-8637-73427A31E4DB}" type="presParOf" srcId="{8FFB514E-A6D5-4CCE-9A27-8A31F6680726}" destId="{2D6F6363-2C70-4AD5-AAB6-1D6D9E2E26CE}" srcOrd="0" destOrd="0" presId="urn:microsoft.com/office/officeart/2008/layout/LinedList"/>
    <dgm:cxn modelId="{75279D11-BBAB-46DB-ABF8-98298A10899F}" type="presParOf" srcId="{8FFB514E-A6D5-4CCE-9A27-8A31F6680726}" destId="{5291C553-A5BA-4AB9-A192-19E5A85A1DA2}" srcOrd="1" destOrd="0" presId="urn:microsoft.com/office/officeart/2008/layout/LinedList"/>
    <dgm:cxn modelId="{F3CC1EF8-5395-4F59-B7CC-A80B24FDD7C6}" type="presParOf" srcId="{5291C553-A5BA-4AB9-A192-19E5A85A1DA2}" destId="{FCCF4272-3DAC-42A8-9DE8-91F9E20DEE93}" srcOrd="0" destOrd="0" presId="urn:microsoft.com/office/officeart/2008/layout/LinedList"/>
    <dgm:cxn modelId="{ACD1CDAE-7C79-4B3F-A5C6-38B4AA324128}" type="presParOf" srcId="{5291C553-A5BA-4AB9-A192-19E5A85A1DA2}" destId="{6EFE1B01-6D26-43BF-A803-2E486C2ADE72}" srcOrd="1" destOrd="0" presId="urn:microsoft.com/office/officeart/2008/layout/LinedList"/>
    <dgm:cxn modelId="{9BAAD534-662D-4CCB-983D-45D6B1AB1452}" type="presParOf" srcId="{8FFB514E-A6D5-4CCE-9A27-8A31F6680726}" destId="{081A6F60-A1D3-4F70-B534-54E20290260E}" srcOrd="2" destOrd="0" presId="urn:microsoft.com/office/officeart/2008/layout/LinedList"/>
    <dgm:cxn modelId="{3A08F1B3-B917-4962-A778-D8E1E04FEAA7}" type="presParOf" srcId="{8FFB514E-A6D5-4CCE-9A27-8A31F6680726}" destId="{243042BE-1DFF-4A5E-81E3-667DFB5ED60D}" srcOrd="3" destOrd="0" presId="urn:microsoft.com/office/officeart/2008/layout/LinedList"/>
    <dgm:cxn modelId="{7EB6CEF9-F9D8-4B6F-96CC-C2BC0FC6C2B1}" type="presParOf" srcId="{243042BE-1DFF-4A5E-81E3-667DFB5ED60D}" destId="{1E438FE7-E8FA-4745-910D-8EF68894FC84}" srcOrd="0" destOrd="0" presId="urn:microsoft.com/office/officeart/2008/layout/LinedList"/>
    <dgm:cxn modelId="{E8C93F0F-E51B-4877-8553-370C20542295}" type="presParOf" srcId="{243042BE-1DFF-4A5E-81E3-667DFB5ED60D}" destId="{1A686517-5AC1-4072-BAC2-8D5466D5EB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03E12-57EC-46D9-803E-84ABB76A4192}"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CA"/>
        </a:p>
      </dgm:t>
    </dgm:pt>
    <dgm:pt modelId="{703AF6FB-1541-492C-BC8C-EFC3B021CFBC}">
      <dgm:prSet custT="1"/>
      <dgm:spPr/>
      <dgm:t>
        <a:bodyPr/>
        <a:lstStyle/>
        <a:p>
          <a:pPr rtl="0"/>
          <a:r>
            <a:rPr lang="en-US" sz="2000" dirty="0">
              <a:solidFill>
                <a:schemeClr val="tx1"/>
              </a:solidFill>
              <a:latin typeface="Calibri"/>
              <a:cs typeface="Calibri"/>
            </a:rPr>
            <a:t>The Green Square Campaign takes place in the week leading up to January 29 every year to remember the victims and survivors of the Quebec City mosque attack. The green square represents the green carpets of the Quebec City mosque, where the victims last stood to pray. It symbolizes the fact that the deceased are, God willing, in a garden green, in a better place since they left us that night. </a:t>
          </a:r>
          <a:endParaRPr lang="en-CA" sz="2000" dirty="0">
            <a:solidFill>
              <a:schemeClr val="tx1"/>
            </a:solidFill>
            <a:latin typeface="Calibri"/>
            <a:cs typeface="Calibri"/>
          </a:endParaRPr>
        </a:p>
      </dgm:t>
    </dgm:pt>
    <dgm:pt modelId="{7D7E4BCB-E19B-4863-8C92-92FD2E498967}" type="parTrans" cxnId="{BCFE1ED0-E517-4A4F-B705-56CD0AE120C9}">
      <dgm:prSet/>
      <dgm:spPr/>
      <dgm:t>
        <a:bodyPr/>
        <a:lstStyle/>
        <a:p>
          <a:endParaRPr lang="en-CA"/>
        </a:p>
      </dgm:t>
    </dgm:pt>
    <dgm:pt modelId="{23C598ED-3CDC-46BF-849E-D383685FA0A2}" type="sibTrans" cxnId="{BCFE1ED0-E517-4A4F-B705-56CD0AE120C9}">
      <dgm:prSet/>
      <dgm:spPr/>
      <dgm:t>
        <a:bodyPr/>
        <a:lstStyle/>
        <a:p>
          <a:endParaRPr lang="en-CA"/>
        </a:p>
      </dgm:t>
    </dgm:pt>
    <dgm:pt modelId="{B1FBB91A-B028-4C59-A6AE-9F8930F91911}">
      <dgm:prSet custT="1"/>
      <dgm:spPr/>
      <dgm:t>
        <a:bodyPr/>
        <a:lstStyle/>
        <a:p>
          <a:endParaRPr lang="en-US" sz="2000" dirty="0">
            <a:latin typeface="Calibri"/>
            <a:cs typeface="Calibri"/>
          </a:endParaRPr>
        </a:p>
        <a:p>
          <a:r>
            <a:rPr lang="en-US" sz="2000" dirty="0">
              <a:latin typeface="Calibri"/>
              <a:cs typeface="Calibri"/>
            </a:rPr>
            <a:t>Wear the green square in solidarity with the six widows, the seventeen children left fatherless, </a:t>
          </a:r>
          <a:r>
            <a:rPr lang="en-US" sz="2000" dirty="0" err="1">
              <a:latin typeface="Calibri"/>
              <a:cs typeface="Calibri"/>
            </a:rPr>
            <a:t>Aymen</a:t>
          </a:r>
          <a:r>
            <a:rPr lang="en-US" sz="2000" dirty="0">
              <a:latin typeface="Calibri"/>
              <a:cs typeface="Calibri"/>
            </a:rPr>
            <a:t> </a:t>
          </a:r>
          <a:r>
            <a:rPr lang="en-US" sz="2000" dirty="0" err="1">
              <a:latin typeface="Calibri"/>
              <a:cs typeface="Calibri"/>
            </a:rPr>
            <a:t>Derbali</a:t>
          </a:r>
          <a:r>
            <a:rPr lang="en-US" sz="2000" dirty="0">
              <a:latin typeface="Calibri"/>
              <a:cs typeface="Calibri"/>
            </a:rPr>
            <a:t> who is left paralyzed for life, and every single person suffering the consequences of this hateful and despicable act of violence.</a:t>
          </a:r>
          <a:endParaRPr lang="en-CA" sz="2000" dirty="0">
            <a:latin typeface="Calibri"/>
            <a:cs typeface="Calibri"/>
          </a:endParaRPr>
        </a:p>
      </dgm:t>
    </dgm:pt>
    <dgm:pt modelId="{6A9F7497-4309-4D34-886D-34D69C231164}" type="parTrans" cxnId="{DDDFD425-EF19-41D7-844D-548E1D21CF52}">
      <dgm:prSet/>
      <dgm:spPr/>
      <dgm:t>
        <a:bodyPr/>
        <a:lstStyle/>
        <a:p>
          <a:endParaRPr lang="en-CA"/>
        </a:p>
      </dgm:t>
    </dgm:pt>
    <dgm:pt modelId="{A20F6B69-AAB4-42AC-AE79-66B7A050AB62}" type="sibTrans" cxnId="{DDDFD425-EF19-41D7-844D-548E1D21CF52}">
      <dgm:prSet/>
      <dgm:spPr/>
      <dgm:t>
        <a:bodyPr/>
        <a:lstStyle/>
        <a:p>
          <a:endParaRPr lang="en-CA"/>
        </a:p>
      </dgm:t>
    </dgm:pt>
    <dgm:pt modelId="{A9B176C2-77EA-4AE9-9767-889E89C7112C}">
      <dgm:prSet custT="1"/>
      <dgm:spPr/>
      <dgm:t>
        <a:bodyPr/>
        <a:lstStyle/>
        <a:p>
          <a:pPr rtl="0"/>
          <a:endParaRPr lang="en-US" sz="2000" dirty="0">
            <a:latin typeface="Calibri"/>
            <a:cs typeface="Calibri"/>
          </a:endParaRPr>
        </a:p>
        <a:p>
          <a:pPr rtl="0"/>
          <a:r>
            <a:rPr lang="en-US" sz="2000" dirty="0">
              <a:latin typeface="Calibri"/>
              <a:cs typeface="Calibri"/>
            </a:rPr>
            <a:t>For more information on the Green Square Campaign (GSC) visit </a:t>
          </a:r>
        </a:p>
        <a:p>
          <a:pPr rtl="0"/>
          <a:r>
            <a:rPr lang="en-US" sz="2000" dirty="0">
              <a:latin typeface="Calibri"/>
              <a:cs typeface="Calibri"/>
              <a:hlinkClick xmlns:r="http://schemas.openxmlformats.org/officeDocument/2006/relationships" r:id="rId1"/>
            </a:rPr>
            <a:t>NCCM Green Square Campaign - Educator Resource Webpage</a:t>
          </a:r>
          <a:endParaRPr lang="en-CA" sz="2000" dirty="0">
            <a:latin typeface="Calibri"/>
            <a:cs typeface="Calibri"/>
          </a:endParaRPr>
        </a:p>
      </dgm:t>
    </dgm:pt>
    <dgm:pt modelId="{8456F703-7703-4E06-A83C-1084F5E6152C}" type="parTrans" cxnId="{BBC2AE3C-08E7-4A25-B417-717E68BCE956}">
      <dgm:prSet/>
      <dgm:spPr/>
      <dgm:t>
        <a:bodyPr/>
        <a:lstStyle/>
        <a:p>
          <a:endParaRPr lang="en-CA"/>
        </a:p>
      </dgm:t>
    </dgm:pt>
    <dgm:pt modelId="{AAB1C5CB-0182-4E70-BFDA-2603991DB842}" type="sibTrans" cxnId="{BBC2AE3C-08E7-4A25-B417-717E68BCE956}">
      <dgm:prSet/>
      <dgm:spPr/>
      <dgm:t>
        <a:bodyPr/>
        <a:lstStyle/>
        <a:p>
          <a:endParaRPr lang="en-CA"/>
        </a:p>
      </dgm:t>
    </dgm:pt>
    <dgm:pt modelId="{B332CA2E-C7B7-4DF5-8158-F89A0B750CDE}" type="pres">
      <dgm:prSet presAssocID="{58303E12-57EC-46D9-803E-84ABB76A4192}" presName="vert0" presStyleCnt="0">
        <dgm:presLayoutVars>
          <dgm:dir/>
          <dgm:animOne val="branch"/>
          <dgm:animLvl val="lvl"/>
        </dgm:presLayoutVars>
      </dgm:prSet>
      <dgm:spPr/>
    </dgm:pt>
    <dgm:pt modelId="{9A220B5E-5378-448A-883A-4EE4AC2CD6E8}" type="pres">
      <dgm:prSet presAssocID="{703AF6FB-1541-492C-BC8C-EFC3B021CFBC}" presName="thickLine" presStyleLbl="alignNode1" presStyleIdx="0" presStyleCnt="3"/>
      <dgm:spPr/>
    </dgm:pt>
    <dgm:pt modelId="{35EC3E3E-54EE-464C-9C19-E0A7AC9541B0}" type="pres">
      <dgm:prSet presAssocID="{703AF6FB-1541-492C-BC8C-EFC3B021CFBC}" presName="horz1" presStyleCnt="0"/>
      <dgm:spPr/>
    </dgm:pt>
    <dgm:pt modelId="{CD296956-CB00-4837-AEB5-718587539F9D}" type="pres">
      <dgm:prSet presAssocID="{703AF6FB-1541-492C-BC8C-EFC3B021CFBC}" presName="tx1" presStyleLbl="revTx" presStyleIdx="0" presStyleCnt="3"/>
      <dgm:spPr/>
    </dgm:pt>
    <dgm:pt modelId="{98F4226D-8038-41D8-9C4A-D55BB152738C}" type="pres">
      <dgm:prSet presAssocID="{703AF6FB-1541-492C-BC8C-EFC3B021CFBC}" presName="vert1" presStyleCnt="0"/>
      <dgm:spPr/>
    </dgm:pt>
    <dgm:pt modelId="{B3938D62-0398-43B2-9BC0-43AA861EE322}" type="pres">
      <dgm:prSet presAssocID="{B1FBB91A-B028-4C59-A6AE-9F8930F91911}" presName="thickLine" presStyleLbl="alignNode1" presStyleIdx="1" presStyleCnt="3" custLinFactNeighborX="139" custLinFactNeighborY="29575"/>
      <dgm:spPr/>
    </dgm:pt>
    <dgm:pt modelId="{5DC2E669-4184-4A75-80D3-6AAF0C321A9C}" type="pres">
      <dgm:prSet presAssocID="{B1FBB91A-B028-4C59-A6AE-9F8930F91911}" presName="horz1" presStyleCnt="0"/>
      <dgm:spPr/>
    </dgm:pt>
    <dgm:pt modelId="{3F49F4E5-21E9-4A4E-90DB-831A0A3F0446}" type="pres">
      <dgm:prSet presAssocID="{B1FBB91A-B028-4C59-A6AE-9F8930F91911}" presName="tx1" presStyleLbl="revTx" presStyleIdx="1" presStyleCnt="3" custLinFactNeighborX="278" custLinFactNeighborY="15661"/>
      <dgm:spPr/>
    </dgm:pt>
    <dgm:pt modelId="{165232DF-EC4A-47B9-AB8B-05434BA706D9}" type="pres">
      <dgm:prSet presAssocID="{B1FBB91A-B028-4C59-A6AE-9F8930F91911}" presName="vert1" presStyleCnt="0"/>
      <dgm:spPr/>
    </dgm:pt>
    <dgm:pt modelId="{CED4DAD1-456A-4049-BBF1-EA2D2ABD1122}" type="pres">
      <dgm:prSet presAssocID="{A9B176C2-77EA-4AE9-9767-889E89C7112C}" presName="thickLine" presStyleLbl="alignNode1" presStyleIdx="2" presStyleCnt="3" custLinFactNeighborY="23549"/>
      <dgm:spPr/>
    </dgm:pt>
    <dgm:pt modelId="{7BAFD77D-BDCA-4ABF-8911-726D613FFB7D}" type="pres">
      <dgm:prSet presAssocID="{A9B176C2-77EA-4AE9-9767-889E89C7112C}" presName="horz1" presStyleCnt="0"/>
      <dgm:spPr/>
    </dgm:pt>
    <dgm:pt modelId="{A0658522-678A-4076-ADBA-A90E8E284D8B}" type="pres">
      <dgm:prSet presAssocID="{A9B176C2-77EA-4AE9-9767-889E89C7112C}" presName="tx1" presStyleLbl="revTx" presStyleIdx="2" presStyleCnt="3" custLinFactNeighborX="139" custLinFactNeighborY="8702"/>
      <dgm:spPr/>
    </dgm:pt>
    <dgm:pt modelId="{008C5592-A3BB-494C-ABEE-D08E31DFF0DC}" type="pres">
      <dgm:prSet presAssocID="{A9B176C2-77EA-4AE9-9767-889E89C7112C}" presName="vert1" presStyleCnt="0"/>
      <dgm:spPr/>
    </dgm:pt>
  </dgm:ptLst>
  <dgm:cxnLst>
    <dgm:cxn modelId="{67469104-0D72-4AC9-A42F-358EC54533FB}" type="presOf" srcId="{703AF6FB-1541-492C-BC8C-EFC3B021CFBC}" destId="{CD296956-CB00-4837-AEB5-718587539F9D}" srcOrd="0" destOrd="0" presId="urn:microsoft.com/office/officeart/2008/layout/LinedList"/>
    <dgm:cxn modelId="{DDDFD425-EF19-41D7-844D-548E1D21CF52}" srcId="{58303E12-57EC-46D9-803E-84ABB76A4192}" destId="{B1FBB91A-B028-4C59-A6AE-9F8930F91911}" srcOrd="1" destOrd="0" parTransId="{6A9F7497-4309-4D34-886D-34D69C231164}" sibTransId="{A20F6B69-AAB4-42AC-AE79-66B7A050AB62}"/>
    <dgm:cxn modelId="{BBC2AE3C-08E7-4A25-B417-717E68BCE956}" srcId="{58303E12-57EC-46D9-803E-84ABB76A4192}" destId="{A9B176C2-77EA-4AE9-9767-889E89C7112C}" srcOrd="2" destOrd="0" parTransId="{8456F703-7703-4E06-A83C-1084F5E6152C}" sibTransId="{AAB1C5CB-0182-4E70-BFDA-2603991DB842}"/>
    <dgm:cxn modelId="{F925977B-492D-4349-8A5E-B8B6D15D0E82}" type="presOf" srcId="{B1FBB91A-B028-4C59-A6AE-9F8930F91911}" destId="{3F49F4E5-21E9-4A4E-90DB-831A0A3F0446}" srcOrd="0" destOrd="0" presId="urn:microsoft.com/office/officeart/2008/layout/LinedList"/>
    <dgm:cxn modelId="{C5BEA988-6F38-4D2E-B055-43707751D87C}" type="presOf" srcId="{A9B176C2-77EA-4AE9-9767-889E89C7112C}" destId="{A0658522-678A-4076-ADBA-A90E8E284D8B}" srcOrd="0" destOrd="0" presId="urn:microsoft.com/office/officeart/2008/layout/LinedList"/>
    <dgm:cxn modelId="{BCFE1ED0-E517-4A4F-B705-56CD0AE120C9}" srcId="{58303E12-57EC-46D9-803E-84ABB76A4192}" destId="{703AF6FB-1541-492C-BC8C-EFC3B021CFBC}" srcOrd="0" destOrd="0" parTransId="{7D7E4BCB-E19B-4863-8C92-92FD2E498967}" sibTransId="{23C598ED-3CDC-46BF-849E-D383685FA0A2}"/>
    <dgm:cxn modelId="{AE797FD0-98EB-413F-A1BF-DF3400CAA6A6}" type="presOf" srcId="{58303E12-57EC-46D9-803E-84ABB76A4192}" destId="{B332CA2E-C7B7-4DF5-8158-F89A0B750CDE}" srcOrd="0" destOrd="0" presId="urn:microsoft.com/office/officeart/2008/layout/LinedList"/>
    <dgm:cxn modelId="{9EB54CB2-A2C5-4B94-B691-7BCDCBE109C3}" type="presParOf" srcId="{B332CA2E-C7B7-4DF5-8158-F89A0B750CDE}" destId="{9A220B5E-5378-448A-883A-4EE4AC2CD6E8}" srcOrd="0" destOrd="0" presId="urn:microsoft.com/office/officeart/2008/layout/LinedList"/>
    <dgm:cxn modelId="{5889D52E-36F7-4FEB-AE89-56EB1E489DC0}" type="presParOf" srcId="{B332CA2E-C7B7-4DF5-8158-F89A0B750CDE}" destId="{35EC3E3E-54EE-464C-9C19-E0A7AC9541B0}" srcOrd="1" destOrd="0" presId="urn:microsoft.com/office/officeart/2008/layout/LinedList"/>
    <dgm:cxn modelId="{129B9000-74CE-4458-83D6-A367545A0914}" type="presParOf" srcId="{35EC3E3E-54EE-464C-9C19-E0A7AC9541B0}" destId="{CD296956-CB00-4837-AEB5-718587539F9D}" srcOrd="0" destOrd="0" presId="urn:microsoft.com/office/officeart/2008/layout/LinedList"/>
    <dgm:cxn modelId="{E42088C9-0E1F-478B-9AA8-BC501949109B}" type="presParOf" srcId="{35EC3E3E-54EE-464C-9C19-E0A7AC9541B0}" destId="{98F4226D-8038-41D8-9C4A-D55BB152738C}" srcOrd="1" destOrd="0" presId="urn:microsoft.com/office/officeart/2008/layout/LinedList"/>
    <dgm:cxn modelId="{D3721F05-0272-4097-8C76-E6AE23C63EDC}" type="presParOf" srcId="{B332CA2E-C7B7-4DF5-8158-F89A0B750CDE}" destId="{B3938D62-0398-43B2-9BC0-43AA861EE322}" srcOrd="2" destOrd="0" presId="urn:microsoft.com/office/officeart/2008/layout/LinedList"/>
    <dgm:cxn modelId="{7B17D242-EE6E-41AD-81F4-EE2F171A6E37}" type="presParOf" srcId="{B332CA2E-C7B7-4DF5-8158-F89A0B750CDE}" destId="{5DC2E669-4184-4A75-80D3-6AAF0C321A9C}" srcOrd="3" destOrd="0" presId="urn:microsoft.com/office/officeart/2008/layout/LinedList"/>
    <dgm:cxn modelId="{8F936984-71AA-4F48-B9CF-0C98CB0115C1}" type="presParOf" srcId="{5DC2E669-4184-4A75-80D3-6AAF0C321A9C}" destId="{3F49F4E5-21E9-4A4E-90DB-831A0A3F0446}" srcOrd="0" destOrd="0" presId="urn:microsoft.com/office/officeart/2008/layout/LinedList"/>
    <dgm:cxn modelId="{E763CE42-0567-4AE9-9FFA-7E9B04723BA1}" type="presParOf" srcId="{5DC2E669-4184-4A75-80D3-6AAF0C321A9C}" destId="{165232DF-EC4A-47B9-AB8B-05434BA706D9}" srcOrd="1" destOrd="0" presId="urn:microsoft.com/office/officeart/2008/layout/LinedList"/>
    <dgm:cxn modelId="{E680B2B0-613F-4F39-805A-0AF0F02CF549}" type="presParOf" srcId="{B332CA2E-C7B7-4DF5-8158-F89A0B750CDE}" destId="{CED4DAD1-456A-4049-BBF1-EA2D2ABD1122}" srcOrd="4" destOrd="0" presId="urn:microsoft.com/office/officeart/2008/layout/LinedList"/>
    <dgm:cxn modelId="{35891D3B-848B-408D-9260-98F2E1A4D933}" type="presParOf" srcId="{B332CA2E-C7B7-4DF5-8158-F89A0B750CDE}" destId="{7BAFD77D-BDCA-4ABF-8911-726D613FFB7D}" srcOrd="5" destOrd="0" presId="urn:microsoft.com/office/officeart/2008/layout/LinedList"/>
    <dgm:cxn modelId="{4E5C4B1B-13DC-40FD-98DA-DE0FBAA2CA66}" type="presParOf" srcId="{7BAFD77D-BDCA-4ABF-8911-726D613FFB7D}" destId="{A0658522-678A-4076-ADBA-A90E8E284D8B}" srcOrd="0" destOrd="0" presId="urn:microsoft.com/office/officeart/2008/layout/LinedList"/>
    <dgm:cxn modelId="{02C2ACBC-4FEB-4BAF-B888-534CBFB643CB}" type="presParOf" srcId="{7BAFD77D-BDCA-4ABF-8911-726D613FFB7D}" destId="{008C5592-A3BB-494C-ABEE-D08E31DFF0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F6363-2C70-4AD5-AAB6-1D6D9E2E26CE}">
      <dsp:nvSpPr>
        <dsp:cNvPr id="0" name=""/>
        <dsp:cNvSpPr/>
      </dsp:nvSpPr>
      <dsp:spPr>
        <a:xfrm>
          <a:off x="0" y="0"/>
          <a:ext cx="6713552"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CCF4272-3DAC-42A8-9DE8-91F9E20DEE93}">
      <dsp:nvSpPr>
        <dsp:cNvPr id="0" name=""/>
        <dsp:cNvSpPr/>
      </dsp:nvSpPr>
      <dsp:spPr>
        <a:xfrm>
          <a:off x="0" y="0"/>
          <a:ext cx="6713552" cy="205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0" i="0" kern="1200" dirty="0">
              <a:latin typeface="+mn-lt"/>
            </a:rPr>
            <a:t>On </a:t>
          </a:r>
          <a:r>
            <a:rPr lang="en-US" sz="2200" i="0" kern="1200" dirty="0">
              <a:latin typeface="+mn-lt"/>
            </a:rPr>
            <a:t>January 29</a:t>
          </a:r>
          <a:r>
            <a:rPr lang="en-US" sz="2200" i="0" kern="1200" baseline="30000" dirty="0">
              <a:latin typeface="+mn-lt"/>
            </a:rPr>
            <a:t>th</a:t>
          </a:r>
          <a:r>
            <a:rPr lang="en-US" sz="2200" i="0" kern="1200" dirty="0">
              <a:latin typeface="+mn-lt"/>
            </a:rPr>
            <a:t>, 2017, the Islamic Cultural Centre of Quebec City was subjected to a tragic, hateful and Islamophobic crime. A gunman who was radicalized with white supremacist ideology entered the place of worship and opened fire on Muslim congregants, killing six men and injuring many more. </a:t>
          </a:r>
          <a:endParaRPr lang="en-CA" sz="2200" i="0" kern="1200" dirty="0">
            <a:latin typeface="+mn-lt"/>
          </a:endParaRPr>
        </a:p>
      </dsp:txBody>
      <dsp:txXfrm>
        <a:off x="0" y="0"/>
        <a:ext cx="6713552" cy="2057399"/>
      </dsp:txXfrm>
    </dsp:sp>
    <dsp:sp modelId="{081A6F60-A1D3-4F70-B534-54E20290260E}">
      <dsp:nvSpPr>
        <dsp:cNvPr id="0" name=""/>
        <dsp:cNvSpPr/>
      </dsp:nvSpPr>
      <dsp:spPr>
        <a:xfrm>
          <a:off x="0" y="2057399"/>
          <a:ext cx="6713552"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E438FE7-E8FA-4745-910D-8EF68894FC84}">
      <dsp:nvSpPr>
        <dsp:cNvPr id="0" name=""/>
        <dsp:cNvSpPr/>
      </dsp:nvSpPr>
      <dsp:spPr>
        <a:xfrm>
          <a:off x="0" y="2057399"/>
          <a:ext cx="6713552" cy="205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i="0" kern="1200" dirty="0"/>
        </a:p>
        <a:p>
          <a:pPr marL="0" lvl="0" indent="0" algn="l" defTabSz="977900">
            <a:lnSpc>
              <a:spcPct val="90000"/>
            </a:lnSpc>
            <a:spcBef>
              <a:spcPct val="0"/>
            </a:spcBef>
            <a:spcAft>
              <a:spcPct val="35000"/>
            </a:spcAft>
            <a:buNone/>
          </a:pPr>
          <a:r>
            <a:rPr lang="en-US" sz="2200" i="0" kern="1200" dirty="0"/>
            <a:t>As we approach January 29</a:t>
          </a:r>
          <a:r>
            <a:rPr lang="en-US" sz="2200" i="0" kern="1200" baseline="30000" dirty="0"/>
            <a:t>th</a:t>
          </a:r>
          <a:r>
            <a:rPr lang="en-US" sz="2200" i="0" kern="1200" dirty="0"/>
            <a:t>, it is important to be mindful that this time can be increasingly difficult and re-traumatizing for Muslim staff, students and families. </a:t>
          </a:r>
          <a:endParaRPr lang="en-CA" sz="2200" i="0" kern="1200" dirty="0"/>
        </a:p>
      </dsp:txBody>
      <dsp:txXfrm>
        <a:off x="0" y="2057399"/>
        <a:ext cx="6713552" cy="2057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20B5E-5378-448A-883A-4EE4AC2CD6E8}">
      <dsp:nvSpPr>
        <dsp:cNvPr id="0" name=""/>
        <dsp:cNvSpPr/>
      </dsp:nvSpPr>
      <dsp:spPr>
        <a:xfrm>
          <a:off x="0" y="2236"/>
          <a:ext cx="782320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96956-CB00-4837-AEB5-718587539F9D}">
      <dsp:nvSpPr>
        <dsp:cNvPr id="0" name=""/>
        <dsp:cNvSpPr/>
      </dsp:nvSpPr>
      <dsp:spPr>
        <a:xfrm>
          <a:off x="0" y="2236"/>
          <a:ext cx="7823202" cy="152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latin typeface="Calibri"/>
              <a:cs typeface="Calibri"/>
            </a:rPr>
            <a:t>The Green Square Campaign takes place in the week leading up to January 29 every year to remember the victims and survivors of the Quebec City mosque attack. The green square represents the green carpets of the Quebec City mosque, where the victims last stood to pray. It symbolizes the fact that the deceased are, God willing, in a garden green, in a better place since they left us that night. </a:t>
          </a:r>
          <a:endParaRPr lang="en-CA" sz="2000" kern="1200" dirty="0">
            <a:solidFill>
              <a:schemeClr val="tx1"/>
            </a:solidFill>
            <a:latin typeface="Calibri"/>
            <a:cs typeface="Calibri"/>
          </a:endParaRPr>
        </a:p>
      </dsp:txBody>
      <dsp:txXfrm>
        <a:off x="0" y="2236"/>
        <a:ext cx="7823202" cy="1525423"/>
      </dsp:txXfrm>
    </dsp:sp>
    <dsp:sp modelId="{B3938D62-0398-43B2-9BC0-43AA861EE322}">
      <dsp:nvSpPr>
        <dsp:cNvPr id="0" name=""/>
        <dsp:cNvSpPr/>
      </dsp:nvSpPr>
      <dsp:spPr>
        <a:xfrm>
          <a:off x="0" y="1978804"/>
          <a:ext cx="782320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9F4E5-21E9-4A4E-90DB-831A0A3F0446}">
      <dsp:nvSpPr>
        <dsp:cNvPr id="0" name=""/>
        <dsp:cNvSpPr/>
      </dsp:nvSpPr>
      <dsp:spPr>
        <a:xfrm>
          <a:off x="0" y="1766556"/>
          <a:ext cx="7823202" cy="152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latin typeface="Calibri"/>
            <a:cs typeface="Calibri"/>
          </a:endParaRPr>
        </a:p>
        <a:p>
          <a:pPr marL="0" lvl="0" indent="0" algn="l" defTabSz="889000">
            <a:lnSpc>
              <a:spcPct val="90000"/>
            </a:lnSpc>
            <a:spcBef>
              <a:spcPct val="0"/>
            </a:spcBef>
            <a:spcAft>
              <a:spcPct val="35000"/>
            </a:spcAft>
            <a:buNone/>
          </a:pPr>
          <a:r>
            <a:rPr lang="en-US" sz="2000" kern="1200" dirty="0">
              <a:latin typeface="Calibri"/>
              <a:cs typeface="Calibri"/>
            </a:rPr>
            <a:t>Wear the green square in solidarity with the six widows, the seventeen children left fatherless, </a:t>
          </a:r>
          <a:r>
            <a:rPr lang="en-US" sz="2000" kern="1200" dirty="0" err="1">
              <a:latin typeface="Calibri"/>
              <a:cs typeface="Calibri"/>
            </a:rPr>
            <a:t>Aymen</a:t>
          </a:r>
          <a:r>
            <a:rPr lang="en-US" sz="2000" kern="1200" dirty="0">
              <a:latin typeface="Calibri"/>
              <a:cs typeface="Calibri"/>
            </a:rPr>
            <a:t> </a:t>
          </a:r>
          <a:r>
            <a:rPr lang="en-US" sz="2000" kern="1200" dirty="0" err="1">
              <a:latin typeface="Calibri"/>
              <a:cs typeface="Calibri"/>
            </a:rPr>
            <a:t>Derbali</a:t>
          </a:r>
          <a:r>
            <a:rPr lang="en-US" sz="2000" kern="1200" dirty="0">
              <a:latin typeface="Calibri"/>
              <a:cs typeface="Calibri"/>
            </a:rPr>
            <a:t> who is left paralyzed for life, and every single person suffering the consequences of this hateful and despicable act of violence.</a:t>
          </a:r>
          <a:endParaRPr lang="en-CA" sz="2000" kern="1200" dirty="0">
            <a:latin typeface="Calibri"/>
            <a:cs typeface="Calibri"/>
          </a:endParaRPr>
        </a:p>
      </dsp:txBody>
      <dsp:txXfrm>
        <a:off x="0" y="1766556"/>
        <a:ext cx="7823202" cy="1525423"/>
      </dsp:txXfrm>
    </dsp:sp>
    <dsp:sp modelId="{CED4DAD1-456A-4049-BBF1-EA2D2ABD1122}">
      <dsp:nvSpPr>
        <dsp:cNvPr id="0" name=""/>
        <dsp:cNvSpPr/>
      </dsp:nvSpPr>
      <dsp:spPr>
        <a:xfrm>
          <a:off x="0" y="3412305"/>
          <a:ext cx="782320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658522-678A-4076-ADBA-A90E8E284D8B}">
      <dsp:nvSpPr>
        <dsp:cNvPr id="0" name=""/>
        <dsp:cNvSpPr/>
      </dsp:nvSpPr>
      <dsp:spPr>
        <a:xfrm>
          <a:off x="0" y="3055320"/>
          <a:ext cx="7823202" cy="152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endParaRPr lang="en-US" sz="2000" kern="1200" dirty="0">
            <a:latin typeface="Calibri"/>
            <a:cs typeface="Calibri"/>
          </a:endParaRPr>
        </a:p>
        <a:p>
          <a:pPr marL="0" lvl="0" indent="0" algn="l" defTabSz="889000" rtl="0">
            <a:lnSpc>
              <a:spcPct val="90000"/>
            </a:lnSpc>
            <a:spcBef>
              <a:spcPct val="0"/>
            </a:spcBef>
            <a:spcAft>
              <a:spcPct val="35000"/>
            </a:spcAft>
            <a:buNone/>
          </a:pPr>
          <a:r>
            <a:rPr lang="en-US" sz="2000" kern="1200" dirty="0">
              <a:latin typeface="Calibri"/>
              <a:cs typeface="Calibri"/>
            </a:rPr>
            <a:t>For more information on the Green Square Campaign (GSC) visit </a:t>
          </a:r>
        </a:p>
        <a:p>
          <a:pPr marL="0" lvl="0" indent="0" algn="l" defTabSz="889000" rtl="0">
            <a:lnSpc>
              <a:spcPct val="90000"/>
            </a:lnSpc>
            <a:spcBef>
              <a:spcPct val="0"/>
            </a:spcBef>
            <a:spcAft>
              <a:spcPct val="35000"/>
            </a:spcAft>
            <a:buNone/>
          </a:pPr>
          <a:r>
            <a:rPr lang="en-US" sz="2000" kern="1200" dirty="0">
              <a:latin typeface="Calibri"/>
              <a:cs typeface="Calibri"/>
              <a:hlinkClick xmlns:r="http://schemas.openxmlformats.org/officeDocument/2006/relationships" r:id="rId1"/>
            </a:rPr>
            <a:t>NCCM Green Square Campaign - Educator Resource Webpage</a:t>
          </a:r>
          <a:endParaRPr lang="en-CA" sz="2000" kern="1200" dirty="0">
            <a:latin typeface="Calibri"/>
            <a:cs typeface="Calibri"/>
          </a:endParaRPr>
        </a:p>
      </dsp:txBody>
      <dsp:txXfrm>
        <a:off x="0" y="3055320"/>
        <a:ext cx="7823202" cy="15254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24462-A23F-4D6E-8614-27C8B8189A0B}" type="datetimeFigureOut">
              <a:rPr lang="en-CA" smtClean="0"/>
              <a:t>2025-01-07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767F0-85D0-465A-9BA7-F289DE6790F7}" type="slidenum">
              <a:rPr lang="en-CA" smtClean="0"/>
              <a:t>‹#›</a:t>
            </a:fld>
            <a:endParaRPr lang="en-CA"/>
          </a:p>
        </p:txBody>
      </p:sp>
    </p:spTree>
    <p:extLst>
      <p:ext uri="{BB962C8B-B14F-4D97-AF65-F5344CB8AC3E}">
        <p14:creationId xmlns:p14="http://schemas.microsoft.com/office/powerpoint/2010/main" val="385971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br>
            <a:endParaRPr lang="en-CA"/>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31D9562-3AA0-4420-9226-1EE9D6A1DE41}"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cf0ba0c20_0_6: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cf0ba0c20_0_6:notes"/>
          <p:cNvSpPr txBox="1">
            <a:spLocks noGrp="1"/>
          </p:cNvSpPr>
          <p:nvPr>
            <p:ph type="body" idx="1"/>
          </p:nvPr>
        </p:nvSpPr>
        <p:spPr>
          <a:xfrm>
            <a:off x="716618" y="4489385"/>
            <a:ext cx="5732949" cy="4253103"/>
          </a:xfrm>
          <a:prstGeom prst="rect">
            <a:avLst/>
          </a:prstGeom>
          <a:noFill/>
          <a:ln>
            <a:noFill/>
          </a:ln>
        </p:spPr>
        <p:txBody>
          <a:bodyPr spcFirstLastPara="1" wrap="square" lIns="94803" tIns="47401" rIns="94803" bIns="47401" anchor="t" anchorCtr="0">
            <a:noAutofit/>
          </a:bodyPr>
          <a:lstStyle/>
          <a:p>
            <a:pPr>
              <a:spcBef>
                <a:spcPts val="611"/>
              </a:spcBef>
            </a:pPr>
            <a:endParaRPr lang="en-CA">
              <a:highlight>
                <a:srgbClr val="FFFFFF"/>
              </a:highlight>
            </a:endParaRPr>
          </a:p>
          <a:p>
            <a:pPr>
              <a:spcBef>
                <a:spcPts val="611"/>
              </a:spcBef>
            </a:pPr>
            <a:r>
              <a:rPr lang="en-CA">
                <a:highlight>
                  <a:srgbClr val="FFFFFF"/>
                </a:highlight>
              </a:rPr>
              <a:t>As we work to challenge the discrimination Canadian Muslims face, that we need to do more to support indigenous peoples, and that</a:t>
            </a:r>
            <a:r>
              <a:rPr lang="en-CA" u="sng">
                <a:highlight>
                  <a:srgbClr val="FFFFFF"/>
                </a:highlight>
              </a:rPr>
              <a:t> </a:t>
            </a:r>
            <a:r>
              <a:rPr lang="en-CA">
                <a:highlight>
                  <a:srgbClr val="FFFFFF"/>
                </a:highlight>
              </a:rPr>
              <a:t>our work is interconnected with indigenous struggles, past and present, in many ways. </a:t>
            </a:r>
          </a:p>
          <a:p>
            <a:pPr>
              <a:spcBef>
                <a:spcPts val="611"/>
              </a:spcBef>
            </a:pPr>
            <a:r>
              <a:rPr lang="en-CA">
                <a:highlight>
                  <a:srgbClr val="FFFFFF"/>
                </a:highlight>
              </a:rPr>
              <a:t>Don’t just read this but make a meaningful connection *****</a:t>
            </a:r>
          </a:p>
        </p:txBody>
      </p:sp>
      <p:sp>
        <p:nvSpPr>
          <p:cNvPr id="308" name="Google Shape;308;g2cf0ba0c20_0_6:notes"/>
          <p:cNvSpPr txBox="1">
            <a:spLocks noGrp="1"/>
          </p:cNvSpPr>
          <p:nvPr>
            <p:ph type="sldNum" idx="12"/>
          </p:nvPr>
        </p:nvSpPr>
        <p:spPr>
          <a:xfrm>
            <a:off x="4059182" y="8977134"/>
            <a:ext cx="3105348" cy="472567"/>
          </a:xfrm>
          <a:prstGeom prst="rect">
            <a:avLst/>
          </a:prstGeom>
          <a:noFill/>
          <a:ln>
            <a:noFill/>
          </a:ln>
        </p:spPr>
        <p:txBody>
          <a:bodyPr spcFirstLastPara="1" wrap="square" lIns="94803" tIns="47401" rIns="94803" bIns="47401" anchor="b" anchorCtr="0">
            <a:noAutofit/>
          </a:bodyPr>
          <a:lstStyle/>
          <a:p>
            <a:pPr algn="r">
              <a:buClr>
                <a:schemeClr val="dk1"/>
              </a:buClr>
            </a:pPr>
            <a:fld id="{00000000-1234-1234-1234-123412341234}" type="slidenum">
              <a:rPr lang="en">
                <a:solidFill>
                  <a:schemeClr val="dk1"/>
                </a:solidFill>
                <a:latin typeface="Calibri"/>
                <a:ea typeface="Calibri"/>
                <a:cs typeface="Calibri"/>
                <a:sym typeface="Calibri"/>
              </a:rPr>
              <a:pPr algn="r">
                <a:buClr>
                  <a:schemeClr val="dk1"/>
                </a:buClr>
              </a:pPr>
              <a:t>2</a:t>
            </a:fld>
            <a:endParaRPr>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B767F0-85D0-465A-9BA7-F289DE6790F7}" type="slidenum">
              <a:rPr lang="en-CA" smtClean="0"/>
              <a:t>10</a:t>
            </a:fld>
            <a:endParaRPr lang="en-CA"/>
          </a:p>
        </p:txBody>
      </p:sp>
    </p:spTree>
    <p:extLst>
      <p:ext uri="{BB962C8B-B14F-4D97-AF65-F5344CB8AC3E}">
        <p14:creationId xmlns:p14="http://schemas.microsoft.com/office/powerpoint/2010/main" val="118713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CDDF-3339-44C5-8085-420CE37E9E8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83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47A4-5CF0-4063-8A36-8EF6144F7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7D203C1-0038-4826-86BF-FECCE7893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B728E35-2451-4C8A-8418-6A7766A9FD13}"/>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5" name="Footer Placeholder 4">
            <a:extLst>
              <a:ext uri="{FF2B5EF4-FFF2-40B4-BE49-F238E27FC236}">
                <a16:creationId xmlns:a16="http://schemas.microsoft.com/office/drawing/2014/main" id="{B4976EE0-E11A-4A96-A16C-73B8BE9F56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FB7DAA-A9EB-46EB-B489-5A17A953211C}"/>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164457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6154-56C1-48E2-8495-CDB0F4E49B1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870E14C-C60C-421A-8D19-615781FF19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E12217-95EB-4BD5-80CE-C6C0CDAAFD8E}"/>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5" name="Footer Placeholder 4">
            <a:extLst>
              <a:ext uri="{FF2B5EF4-FFF2-40B4-BE49-F238E27FC236}">
                <a16:creationId xmlns:a16="http://schemas.microsoft.com/office/drawing/2014/main" id="{4E4514DF-550D-4FC4-AE88-6AE59440FBB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BC4502-C2D6-4D71-8D91-E1F15716BA31}"/>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154638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C404DC-7334-42CA-B5EE-AD70FD6426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07CD5E2-6ACC-4297-A53E-DFD4ACB49C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8CD5A3-D999-4FAE-8637-64D80C48F333}"/>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5" name="Footer Placeholder 4">
            <a:extLst>
              <a:ext uri="{FF2B5EF4-FFF2-40B4-BE49-F238E27FC236}">
                <a16:creationId xmlns:a16="http://schemas.microsoft.com/office/drawing/2014/main" id="{643FDB16-45F9-4042-B364-6625142F86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B4AA8A-61C1-4776-8925-E4D81EA60FD5}"/>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141075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22" y="2000260"/>
            <a:ext cx="4698999" cy="3867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8C224-FD13-4679-BA22-F2EA9D0CCDCF}" type="datetimeFigureOut">
              <a:rPr lang="en-CA" smtClean="0"/>
              <a:pPr/>
              <a:t>2025-01-07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700556-D46A-4C80-B123-F11CDBA33E8D}" type="slidenum">
              <a:rPr lang="en-CA" smtClean="0"/>
              <a:pPr/>
              <a:t>‹#›</a:t>
            </a:fld>
            <a:endParaRPr lang="en-CA"/>
          </a:p>
        </p:txBody>
      </p:sp>
    </p:spTree>
    <p:extLst>
      <p:ext uri="{BB962C8B-B14F-4D97-AF65-F5344CB8AC3E}">
        <p14:creationId xmlns:p14="http://schemas.microsoft.com/office/powerpoint/2010/main" val="203829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633-5F7D-4264-85A8-120A391BA7D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B21CC3C-3A56-4E33-ABED-E5A39A7DEA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CA4C41D-5ACD-40FF-9DB8-18C6449B6C40}"/>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5" name="Footer Placeholder 4">
            <a:extLst>
              <a:ext uri="{FF2B5EF4-FFF2-40B4-BE49-F238E27FC236}">
                <a16:creationId xmlns:a16="http://schemas.microsoft.com/office/drawing/2014/main" id="{B03833D9-50CE-4734-AD8B-9568046D44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5CA567-A678-408C-918F-C2F370A5A3AA}"/>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182274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BEB3-BE7E-4CC3-BC3A-2C94C22EFB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32D4B61-6B97-43C4-BC33-D70FFC4345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472CE1-A18F-4EB1-A8F2-286782D545D2}"/>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5" name="Footer Placeholder 4">
            <a:extLst>
              <a:ext uri="{FF2B5EF4-FFF2-40B4-BE49-F238E27FC236}">
                <a16:creationId xmlns:a16="http://schemas.microsoft.com/office/drawing/2014/main" id="{DA5AB238-8D02-4F69-BD87-712C23C3D6E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E2CF893-BA0F-47BA-8954-ADD2A95FD8AD}"/>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146442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25F9-E2D3-491C-85EA-5017188250F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A39661E-FDD8-4804-B014-7FFAD5F4E0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A7C84E3-9914-45A2-A0C2-A095138D4F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8271CD2-F0F6-43FE-98AE-900666B5CAF5}"/>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6" name="Footer Placeholder 5">
            <a:extLst>
              <a:ext uri="{FF2B5EF4-FFF2-40B4-BE49-F238E27FC236}">
                <a16:creationId xmlns:a16="http://schemas.microsoft.com/office/drawing/2014/main" id="{23D8521C-356D-4B70-9334-C1CFD135728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C8A297E-359E-4C80-9B2D-5ACD27FE8C8B}"/>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253792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B099-A12D-42BE-9F7F-5453DC8C26B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D58F79-E908-4491-BA22-9263C5764E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30652E-D55F-4973-8201-37C5E474F7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306CBFD-4744-40D6-BBE3-A395C8DA0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07D6FA-24E7-4816-9A3A-4B7A24C9C7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B959194-5F12-4D87-814E-BD9F00CC33C4}"/>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8" name="Footer Placeholder 7">
            <a:extLst>
              <a:ext uri="{FF2B5EF4-FFF2-40B4-BE49-F238E27FC236}">
                <a16:creationId xmlns:a16="http://schemas.microsoft.com/office/drawing/2014/main" id="{484D74E7-6BF3-41F3-94EC-1EB48414829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BD8F46D-F85C-4DB8-9445-849C75B45154}"/>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80385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EA27-F2D6-4772-9BC2-3D0BA6B7B67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44A8B7A-880B-4786-AA3D-338F38444536}"/>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4" name="Footer Placeholder 3">
            <a:extLst>
              <a:ext uri="{FF2B5EF4-FFF2-40B4-BE49-F238E27FC236}">
                <a16:creationId xmlns:a16="http://schemas.microsoft.com/office/drawing/2014/main" id="{5B8B95F1-32EE-4D0E-90CC-6605A6D0F8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4794253-6DCA-4F66-8094-E8E9C9143AFC}"/>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197999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9867F-D300-42A8-8DA5-79070F875819}"/>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3" name="Footer Placeholder 2">
            <a:extLst>
              <a:ext uri="{FF2B5EF4-FFF2-40B4-BE49-F238E27FC236}">
                <a16:creationId xmlns:a16="http://schemas.microsoft.com/office/drawing/2014/main" id="{503C9B1E-C151-43B5-8C9F-73E83DD46A0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148B9BF-6E2E-4211-9519-00B8149EF16D}"/>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35713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2665-02E6-420B-BFD5-F431AB7CE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9CC2169-695C-4104-9F3D-4FB7E2948F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219D79D-2DD0-4E66-86DF-E8D2323AB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3E1936-CF5E-4938-8F78-A39857E30581}"/>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6" name="Footer Placeholder 5">
            <a:extLst>
              <a:ext uri="{FF2B5EF4-FFF2-40B4-BE49-F238E27FC236}">
                <a16:creationId xmlns:a16="http://schemas.microsoft.com/office/drawing/2014/main" id="{8F09BEDF-5D21-4D90-AEC4-46655B7ADDE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37DA328-0A43-4E78-B159-64AFC0F358D9}"/>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61392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C701-188C-40D2-B56D-C3E601189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4F90728-BF4F-4AAF-8502-102E5A16A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704A089-C655-4796-A9A7-A95F476A7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BFE92F-253A-4F12-893C-20467BCB6BA8}"/>
              </a:ext>
            </a:extLst>
          </p:cNvPr>
          <p:cNvSpPr>
            <a:spLocks noGrp="1"/>
          </p:cNvSpPr>
          <p:nvPr>
            <p:ph type="dt" sz="half" idx="10"/>
          </p:nvPr>
        </p:nvSpPr>
        <p:spPr/>
        <p:txBody>
          <a:bodyPr/>
          <a:lstStyle/>
          <a:p>
            <a:fld id="{5B6F55EB-5D17-4805-8014-388BF1D61ABA}" type="datetimeFigureOut">
              <a:rPr lang="en-CA" smtClean="0"/>
              <a:t>2025-01-07</a:t>
            </a:fld>
            <a:endParaRPr lang="en-CA"/>
          </a:p>
        </p:txBody>
      </p:sp>
      <p:sp>
        <p:nvSpPr>
          <p:cNvPr id="6" name="Footer Placeholder 5">
            <a:extLst>
              <a:ext uri="{FF2B5EF4-FFF2-40B4-BE49-F238E27FC236}">
                <a16:creationId xmlns:a16="http://schemas.microsoft.com/office/drawing/2014/main" id="{684E3AB4-E3FB-4D45-B2FC-A3B168EE7F9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420690D-1276-4304-BBC4-D7D0F1BD27D9}"/>
              </a:ext>
            </a:extLst>
          </p:cNvPr>
          <p:cNvSpPr>
            <a:spLocks noGrp="1"/>
          </p:cNvSpPr>
          <p:nvPr>
            <p:ph type="sldNum" sz="quarter" idx="12"/>
          </p:nvPr>
        </p:nvSpPr>
        <p:spPr/>
        <p:txBody>
          <a:bodyPr/>
          <a:lstStyle/>
          <a:p>
            <a:fld id="{2B094D1C-6F38-4879-84E7-FDFB21C85938}" type="slidenum">
              <a:rPr lang="en-CA" smtClean="0"/>
              <a:t>‹#›</a:t>
            </a:fld>
            <a:endParaRPr lang="en-CA"/>
          </a:p>
        </p:txBody>
      </p:sp>
    </p:spTree>
    <p:extLst>
      <p:ext uri="{BB962C8B-B14F-4D97-AF65-F5344CB8AC3E}">
        <p14:creationId xmlns:p14="http://schemas.microsoft.com/office/powerpoint/2010/main" val="344419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6ED6A-FC1F-4827-BDDA-696653AB82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175583B-65DB-4DE7-B6EA-291BB647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B2C6AC3-5D50-4B8C-BD15-C811E0FD3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F55EB-5D17-4805-8014-388BF1D61ABA}" type="datetimeFigureOut">
              <a:rPr lang="en-CA" smtClean="0"/>
              <a:t>2025-01-07</a:t>
            </a:fld>
            <a:endParaRPr lang="en-CA"/>
          </a:p>
        </p:txBody>
      </p:sp>
      <p:sp>
        <p:nvSpPr>
          <p:cNvPr id="5" name="Footer Placeholder 4">
            <a:extLst>
              <a:ext uri="{FF2B5EF4-FFF2-40B4-BE49-F238E27FC236}">
                <a16:creationId xmlns:a16="http://schemas.microsoft.com/office/drawing/2014/main" id="{B938072A-8CEB-4C62-8070-78FE710E0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8A9EC12-9426-4CC0-BF18-DADA045FA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94D1C-6F38-4879-84E7-FDFB21C85938}" type="slidenum">
              <a:rPr lang="en-CA" smtClean="0"/>
              <a:t>‹#›</a:t>
            </a:fld>
            <a:endParaRPr lang="en-CA"/>
          </a:p>
        </p:txBody>
      </p:sp>
    </p:spTree>
    <p:extLst>
      <p:ext uri="{BB962C8B-B14F-4D97-AF65-F5344CB8AC3E}">
        <p14:creationId xmlns:p14="http://schemas.microsoft.com/office/powerpoint/2010/main" val="2727128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s://crlt.umich.edu/publinks/generalguidelines" TargetMode="External"/><Relationship Id="rId3" Type="http://schemas.openxmlformats.org/officeDocument/2006/relationships/hyperlink" Target="https://www.learningforjustice.org/magazine/spring-2017/toolkit-for-expelling-islamophobia" TargetMode="External"/><Relationship Id="rId7" Type="http://schemas.openxmlformats.org/officeDocument/2006/relationships/hyperlink" Target="https://lp.constantcontactpages.com/su/zgCDG0Y/Edu?source_id=3f324564-f135-4d4d-9b99-7237148c612a&amp;source_type=em&amp;c=yGavQL-jdqNkaTszqyxzGd4Ms6sAl09DsljYWkIdeJr76T-GDjhYL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hallengeislamophobia.org/lessons-overview" TargetMode="External"/><Relationship Id="rId5" Type="http://schemas.openxmlformats.org/officeDocument/2006/relationships/hyperlink" Target="https://www.nccm.ca/connect/training/" TargetMode="External"/><Relationship Id="rId4" Type="http://schemas.openxmlformats.org/officeDocument/2006/relationships/hyperlink" Target="https://www.nccm.ca/programs/incident-report-form/" TargetMode="External"/><Relationship Id="rId9" Type="http://schemas.openxmlformats.org/officeDocument/2006/relationships/hyperlink" Target="https://www.nccm.ca/gsc-educato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edarwaytherapy.com/" TargetMode="External"/><Relationship Id="rId2" Type="http://schemas.openxmlformats.org/officeDocument/2006/relationships/hyperlink" Target="https://khalilcenter.com/" TargetMode="External"/><Relationship Id="rId1" Type="http://schemas.openxmlformats.org/officeDocument/2006/relationships/slideLayout" Target="../slideLayouts/slideLayout2.xml"/><Relationship Id="rId5" Type="http://schemas.openxmlformats.org/officeDocument/2006/relationships/hyperlink" Target="https://naseeha.org/" TargetMode="External"/><Relationship Id="rId4" Type="http://schemas.openxmlformats.org/officeDocument/2006/relationships/hyperlink" Target="https://www.affectiveconsult.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anishinabek.ca/about-us/" TargetMode="External"/><Relationship Id="rId5" Type="http://schemas.openxmlformats.org/officeDocument/2006/relationships/hyperlink" Target="http://www.haudenosauneeconfederacy.com/" TargetMode="External"/><Relationship Id="rId4" Type="http://schemas.openxmlformats.org/officeDocument/2006/relationships/hyperlink" Target="https://firststoryblog.wordpress.com/2015/12/19/to-learn-more-about-torontos-huron-wendat-heritag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cm.ca/connect/training/" TargetMode="External"/><Relationship Id="rId2" Type="http://schemas.openxmlformats.org/officeDocument/2006/relationships/hyperlink" Target="https://www.nccm.ca/wp-content/uploads/2021/01/EN-_GSC_Education_Material.pdf" TargetMode="External"/><Relationship Id="rId1" Type="http://schemas.openxmlformats.org/officeDocument/2006/relationships/slideLayout" Target="../slideLayouts/slideLayout2.xml"/><Relationship Id="rId5" Type="http://schemas.openxmlformats.org/officeDocument/2006/relationships/hyperlink" Target="https://lp.constantcontactpages.com/su/zgCDG0Y/Edu?source_id=3f324564-f135-4d4d-9b99-7237148c612a&amp;source_type=em&amp;c=yGavQL-jdqNkaTszqyxzGd4Ms6sAl09DsljYWkIdeJr76T-GDjhYLA==" TargetMode="External"/><Relationship Id="rId4" Type="http://schemas.openxmlformats.org/officeDocument/2006/relationships/hyperlink" Target="https://www.nccm.ca/greensquar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hallengeislamophobia.org/lessons-overview" TargetMode="External"/><Relationship Id="rId2" Type="http://schemas.openxmlformats.org/officeDocument/2006/relationships/hyperlink" Target="Learning%20for%20Justice%20Webpage" TargetMode="External"/><Relationship Id="rId1" Type="http://schemas.openxmlformats.org/officeDocument/2006/relationships/slideLayout" Target="../slideLayouts/slideLayout2.xml"/><Relationship Id="rId6" Type="http://schemas.openxmlformats.org/officeDocument/2006/relationships/hyperlink" Target="https://www.edutopia.org/article/understanding-trauma-informed-education" TargetMode="External"/><Relationship Id="rId5" Type="http://schemas.openxmlformats.org/officeDocument/2006/relationships/hyperlink" Target="https://crlt.umich.edu/publinks/generalguidelines" TargetMode="External"/><Relationship Id="rId4" Type="http://schemas.openxmlformats.org/officeDocument/2006/relationships/hyperlink" Target="https://drive.google.com/file/d/1B7GtuspwvqpnLTFVf-tIb5GIBNunLvKq/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78C5D85-E909-4F0A-8F71-C132EB50F03D}"/>
              </a:ext>
            </a:extLst>
          </p:cNvPr>
          <p:cNvSpPr>
            <a:spLocks noGrp="1"/>
          </p:cNvSpPr>
          <p:nvPr>
            <p:ph type="title"/>
          </p:nvPr>
        </p:nvSpPr>
        <p:spPr>
          <a:xfrm>
            <a:off x="483782" y="2051799"/>
            <a:ext cx="5612218" cy="3204134"/>
          </a:xfrm>
        </p:spPr>
        <p:txBody>
          <a:bodyPr vert="horz" lIns="91440" tIns="45720" rIns="91440" bIns="45720" rtlCol="0" anchor="b">
            <a:noAutofit/>
          </a:bodyPr>
          <a:lstStyle/>
          <a:p>
            <a:r>
              <a:rPr lang="en-US" sz="3000" b="1" i="1" dirty="0">
                <a:effectLst/>
              </a:rPr>
              <a:t>National Day of Remembrance of the Québec City Mosque Attack and Action against Islamophobia</a:t>
            </a:r>
            <a:br>
              <a:rPr lang="en-US" sz="3000" i="1" dirty="0">
                <a:effectLst/>
              </a:rPr>
            </a:br>
            <a:br>
              <a:rPr lang="en-US" sz="6000" dirty="0"/>
            </a:br>
            <a:r>
              <a:rPr lang="en-CA" sz="2400" b="1" i="0" cap="all" dirty="0">
                <a:solidFill>
                  <a:srgbClr val="008000"/>
                </a:solidFill>
                <a:effectLst/>
                <a:latin typeface="Montserrat" panose="00000500000000000000" pitchFamily="2" charset="0"/>
              </a:rPr>
              <a:t>THE GREEN SQUARE CAMPAIGN</a:t>
            </a:r>
            <a:br>
              <a:rPr lang="en-US" sz="2800" dirty="0"/>
            </a:br>
            <a:br>
              <a:rPr lang="en-US" sz="2800" dirty="0"/>
            </a:br>
            <a:r>
              <a:rPr lang="en-US" sz="2800" dirty="0"/>
              <a:t>Material for Educators</a:t>
            </a:r>
            <a:br>
              <a:rPr lang="en-US" sz="2800" dirty="0"/>
            </a:br>
            <a:br>
              <a:rPr lang="en-US" sz="2800" dirty="0"/>
            </a:br>
            <a:endParaRPr lang="en-US" sz="2800" dirty="0"/>
          </a:p>
        </p:txBody>
      </p:sp>
      <p:sp>
        <p:nvSpPr>
          <p:cNvPr id="79" name="Rectangle 7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Content Placeholder 7" descr="A close up of a logo&#10;&#10;Description generated with very high confidence">
            <a:extLst>
              <a:ext uri="{FF2B5EF4-FFF2-40B4-BE49-F238E27FC236}">
                <a16:creationId xmlns:a16="http://schemas.microsoft.com/office/drawing/2014/main" id="{82B2BEF3-807A-4FB4-B7E3-DBA940633B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87107" y="1101071"/>
            <a:ext cx="4708831" cy="2695805"/>
          </a:xfrm>
          <a:prstGeom prst="rect">
            <a:avLst/>
          </a:prstGeom>
        </p:spPr>
      </p:pic>
      <p:sp>
        <p:nvSpPr>
          <p:cNvPr id="81" name="Rectangle 8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3E52EE58-7EF6-4C94-BF5F-13F9B91FE083}"/>
              </a:ext>
            </a:extLst>
          </p:cNvPr>
          <p:cNvPicPr>
            <a:picLocks noChangeAspect="1"/>
          </p:cNvPicPr>
          <p:nvPr/>
        </p:nvPicPr>
        <p:blipFill rotWithShape="1">
          <a:blip r:embed="rId4">
            <a:extLst>
              <a:ext uri="{28A0092B-C50C-407E-A947-70E740481C1C}">
                <a14:useLocalDpi xmlns:a14="http://schemas.microsoft.com/office/drawing/2010/main" val="0"/>
              </a:ext>
            </a:extLst>
          </a:blip>
          <a:srcRect l="9345" r="9730"/>
          <a:stretch/>
        </p:blipFill>
        <p:spPr>
          <a:xfrm>
            <a:off x="5199961" y="5065181"/>
            <a:ext cx="6992039" cy="1792817"/>
          </a:xfrm>
          <a:prstGeom prst="rect">
            <a:avLst/>
          </a:prstGeom>
        </p:spPr>
      </p:pic>
    </p:spTree>
    <p:extLst>
      <p:ext uri="{BB962C8B-B14F-4D97-AF65-F5344CB8AC3E}">
        <p14:creationId xmlns:p14="http://schemas.microsoft.com/office/powerpoint/2010/main" val="229644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A40B3C54-E513-48DA-047D-B64C96DDA335}"/>
              </a:ext>
            </a:extLst>
          </p:cNvPr>
          <p:cNvSpPr>
            <a:spLocks noChangeArrowheads="1"/>
          </p:cNvSpPr>
          <p:nvPr/>
        </p:nvSpPr>
        <p:spPr bwMode="auto">
          <a:xfrm>
            <a:off x="841248" y="256032"/>
            <a:ext cx="10506456" cy="10149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p>
            <a:pPr marL="0" marR="0" lvl="0" indent="0" fontAlgn="base">
              <a:lnSpc>
                <a:spcPct val="90000"/>
              </a:lnSpc>
              <a:spcBef>
                <a:spcPct val="0"/>
              </a:spcBef>
              <a:spcAft>
                <a:spcPts val="600"/>
              </a:spcAft>
              <a:buClrTx/>
              <a:buSzTx/>
              <a:tabLst/>
            </a:pPr>
            <a:endParaRPr kumimoji="0" lang="en-US" altLang="en-US" sz="4400" b="0" i="0" u="none" strike="noStrike" kern="1200" cap="none" normalizeH="0" baseline="0" dirty="0">
              <a:ln>
                <a:noFill/>
              </a:ln>
              <a:solidFill>
                <a:schemeClr val="tx1"/>
              </a:solidFill>
              <a:effectLst/>
              <a:latin typeface="+mj-lt"/>
              <a:ea typeface="+mj-ea"/>
              <a:cs typeface="+mj-cs"/>
            </a:endParaRPr>
          </a:p>
          <a:p>
            <a:pPr marL="0" marR="0" lvl="0" indent="0" fontAlgn="base">
              <a:lnSpc>
                <a:spcPct val="90000"/>
              </a:lnSpc>
              <a:spcBef>
                <a:spcPct val="0"/>
              </a:spcBef>
              <a:spcAft>
                <a:spcPts val="600"/>
              </a:spcAft>
              <a:buClrTx/>
              <a:buSzTx/>
              <a:tabLst/>
            </a:pPr>
            <a:r>
              <a:rPr kumimoji="0" lang="en-US" altLang="en-US" sz="4400" b="0" i="0" u="none" strike="noStrike" kern="1200" cap="none" normalizeH="0" baseline="0" dirty="0">
                <a:ln>
                  <a:noFill/>
                </a:ln>
                <a:solidFill>
                  <a:schemeClr val="tx1"/>
                </a:solidFill>
                <a:effectLst/>
                <a:latin typeface="+mj-lt"/>
                <a:ea typeface="+mj-ea"/>
                <a:cs typeface="+mj-cs"/>
              </a:rPr>
              <a:t>Centering Wellness - Resources</a:t>
            </a:r>
          </a:p>
        </p:txBody>
      </p:sp>
      <p:sp>
        <p:nvSpPr>
          <p:cNvPr id="62" name="Rectangle 6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6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50237C82-4D03-AE24-8714-6B71E2B1E358}"/>
              </a:ext>
            </a:extLst>
          </p:cNvPr>
          <p:cNvGraphicFramePr>
            <a:graphicFrameLocks noGrp="1"/>
          </p:cNvGraphicFramePr>
          <p:nvPr>
            <p:ph idx="1"/>
            <p:extLst>
              <p:ext uri="{D42A27DB-BD31-4B8C-83A1-F6EECF244321}">
                <p14:modId xmlns:p14="http://schemas.microsoft.com/office/powerpoint/2010/main" val="3136242633"/>
              </p:ext>
            </p:extLst>
          </p:nvPr>
        </p:nvGraphicFramePr>
        <p:xfrm>
          <a:off x="874455" y="1766280"/>
          <a:ext cx="10515602" cy="4609628"/>
        </p:xfrm>
        <a:graphic>
          <a:graphicData uri="http://schemas.openxmlformats.org/drawingml/2006/table">
            <a:tbl>
              <a:tblPr firstRow="1" bandRow="1"/>
              <a:tblGrid>
                <a:gridCol w="2621096">
                  <a:extLst>
                    <a:ext uri="{9D8B030D-6E8A-4147-A177-3AD203B41FA5}">
                      <a16:colId xmlns:a16="http://schemas.microsoft.com/office/drawing/2014/main" val="882643887"/>
                    </a:ext>
                  </a:extLst>
                </a:gridCol>
                <a:gridCol w="2677099">
                  <a:extLst>
                    <a:ext uri="{9D8B030D-6E8A-4147-A177-3AD203B41FA5}">
                      <a16:colId xmlns:a16="http://schemas.microsoft.com/office/drawing/2014/main" val="4180511818"/>
                    </a:ext>
                  </a:extLst>
                </a:gridCol>
                <a:gridCol w="2787268">
                  <a:extLst>
                    <a:ext uri="{9D8B030D-6E8A-4147-A177-3AD203B41FA5}">
                      <a16:colId xmlns:a16="http://schemas.microsoft.com/office/drawing/2014/main" val="309118515"/>
                    </a:ext>
                  </a:extLst>
                </a:gridCol>
                <a:gridCol w="2430139">
                  <a:extLst>
                    <a:ext uri="{9D8B030D-6E8A-4147-A177-3AD203B41FA5}">
                      <a16:colId xmlns:a16="http://schemas.microsoft.com/office/drawing/2014/main" val="1070625143"/>
                    </a:ext>
                  </a:extLst>
                </a:gridCol>
              </a:tblGrid>
              <a:tr h="1930837">
                <a:tc>
                  <a:txBody>
                    <a:bodyPr/>
                    <a:lstStyle/>
                    <a:p>
                      <a:pPr algn="ctr" fontAlgn="ctr">
                        <a:lnSpc>
                          <a:spcPct val="115000"/>
                        </a:lnSpc>
                        <a:spcBef>
                          <a:spcPts val="0"/>
                        </a:spcBef>
                        <a:spcAft>
                          <a:spcPts val="0"/>
                        </a:spcAft>
                      </a:pPr>
                      <a:r>
                        <a:rPr lang="en-GB" sz="2000" b="0" i="0" u="none" strike="noStrike" dirty="0">
                          <a:effectLst/>
                          <a:latin typeface="Arial" panose="020B0604020202020204" pitchFamily="34" charset="0"/>
                          <a:ea typeface="Calibri" panose="020F0502020204030204" pitchFamily="34" charset="0"/>
                        </a:rPr>
                        <a:t> </a:t>
                      </a:r>
                      <a:endParaRPr lang="en-GB" sz="3200" b="0" i="0" u="none" strike="noStrike" dirty="0">
                        <a:effectLst/>
                        <a:latin typeface="Arial" panose="020B0604020202020204" pitchFamily="34" charset="0"/>
                      </a:endParaRPr>
                    </a:p>
                    <a:p>
                      <a:pPr algn="ctr" fontAlgn="ctr">
                        <a:lnSpc>
                          <a:spcPct val="90000"/>
                        </a:lnSpc>
                        <a:spcBef>
                          <a:spcPts val="1000"/>
                        </a:spcBef>
                        <a:spcAft>
                          <a:spcPts val="0"/>
                        </a:spcAft>
                      </a:pPr>
                      <a:r>
                        <a:rPr lang="en-GB" sz="2000" b="0" i="0" u="none" strike="noStrike" dirty="0">
                          <a:solidFill>
                            <a:srgbClr val="000000"/>
                          </a:solidFill>
                          <a:effectLst/>
                          <a:latin typeface="Arial" panose="020B0604020202020204" pitchFamily="34" charset="0"/>
                          <a:ea typeface="Calibri" panose="020F0502020204030204" pitchFamily="34" charset="0"/>
                        </a:rPr>
                        <a:t>Counter Islamophobia Webpage </a:t>
                      </a:r>
                      <a:r>
                        <a:rPr lang="en-GB" sz="2000" b="0" i="0" u="sng" strike="noStrike" dirty="0">
                          <a:solidFill>
                            <a:srgbClr val="23385C"/>
                          </a:solidFill>
                          <a:effectLst/>
                          <a:latin typeface="Arial" panose="020B0604020202020204" pitchFamily="34" charset="0"/>
                          <a:ea typeface="Calibri" panose="020F0502020204030204" pitchFamily="34" charset="0"/>
                          <a:hlinkClick r:id="rId3"/>
                        </a:rPr>
                        <a:t>Learning for Justice </a:t>
                      </a:r>
                      <a:endParaRPr lang="en-GB" sz="3200" b="0" i="0" u="none" strike="noStrike" dirty="0">
                        <a:effectLst/>
                        <a:latin typeface="Arial" panose="020B0604020202020204" pitchFamily="34" charset="0"/>
                      </a:endParaRPr>
                    </a:p>
                    <a:p>
                      <a:pPr algn="ctr" fontAlgn="ctr">
                        <a:lnSpc>
                          <a:spcPct val="115000"/>
                        </a:lnSpc>
                        <a:spcBef>
                          <a:spcPts val="0"/>
                        </a:spcBef>
                        <a:spcAft>
                          <a:spcPts val="0"/>
                        </a:spcAft>
                      </a:pPr>
                      <a:r>
                        <a:rPr lang="en-GB" sz="2000" b="0" i="0" u="none" strike="noStrike" dirty="0">
                          <a:solidFill>
                            <a:srgbClr val="23385C"/>
                          </a:solidFill>
                          <a:effectLst/>
                          <a:latin typeface="Arial" panose="020B0604020202020204" pitchFamily="34" charset="0"/>
                          <a:ea typeface="Calibri" panose="020F0502020204030204" pitchFamily="34" charset="0"/>
                        </a:rPr>
                        <a:t> </a:t>
                      </a:r>
                      <a:endParaRPr lang="en-GB" sz="3200" b="0" i="0" u="none" strike="noStrike" dirty="0">
                        <a:effectLst/>
                        <a:latin typeface="Arial" panose="020B0604020202020204" pitchFamily="34" charset="0"/>
                      </a:endParaRPr>
                    </a:p>
                  </a:txBody>
                  <a:tcPr marL="145297" marR="145297" marT="145297" marB="145297" anchor="ctr">
                    <a:lnL w="28575" cap="flat" cmpd="sng" algn="ctr">
                      <a:solidFill>
                        <a:srgbClr val="18BCBE"/>
                      </a:solidFill>
                      <a:prstDash val="solid"/>
                      <a:round/>
                      <a:headEnd type="none" w="med" len="med"/>
                      <a:tailEnd type="none" w="med" len="med"/>
                    </a:lnL>
                    <a:lnR w="28575" cap="flat" cmpd="sng" algn="ctr">
                      <a:solidFill>
                        <a:srgbClr val="18BCBE"/>
                      </a:solidFill>
                      <a:prstDash val="solid"/>
                      <a:round/>
                      <a:headEnd type="none" w="med" len="med"/>
                      <a:tailEnd type="none" w="med" len="med"/>
                    </a:lnR>
                    <a:lnT w="28575" cap="flat" cmpd="sng" algn="ctr">
                      <a:solidFill>
                        <a:srgbClr val="18BCBE"/>
                      </a:solidFill>
                      <a:prstDash val="solid"/>
                      <a:round/>
                      <a:headEnd type="none" w="med" len="med"/>
                      <a:tailEnd type="none" w="med" len="med"/>
                    </a:lnT>
                    <a:lnB w="28575" cap="flat" cmpd="sng" algn="ctr">
                      <a:solidFill>
                        <a:srgbClr val="18BCBE"/>
                      </a:solidFill>
                      <a:prstDash val="solid"/>
                      <a:round/>
                      <a:headEnd type="none" w="med" len="med"/>
                      <a:tailEnd type="none" w="med" len="med"/>
                    </a:lnB>
                    <a:solidFill>
                      <a:srgbClr val="87D5D6"/>
                    </a:solidFill>
                  </a:tcPr>
                </a:tc>
                <a:tc>
                  <a:txBody>
                    <a:bodyPr/>
                    <a:lstStyle/>
                    <a:p>
                      <a:pPr algn="ctr" fontAlgn="ctr">
                        <a:lnSpc>
                          <a:spcPct val="115000"/>
                        </a:lnSpc>
                        <a:spcBef>
                          <a:spcPts val="0"/>
                        </a:spcBef>
                        <a:spcAft>
                          <a:spcPts val="0"/>
                        </a:spcAft>
                      </a:pPr>
                      <a:r>
                        <a:rPr lang="en-GB" sz="2000" b="0" i="0" u="sng" strike="noStrike" dirty="0">
                          <a:solidFill>
                            <a:srgbClr val="000000"/>
                          </a:solidFill>
                          <a:effectLst/>
                          <a:latin typeface="Arial" panose="020B0604020202020204" pitchFamily="34" charset="0"/>
                          <a:ea typeface="Calibri" panose="020F0502020204030204" pitchFamily="34" charset="0"/>
                        </a:rPr>
                        <a:t>Culturally Responsive Mental Health Supports (Below)</a:t>
                      </a:r>
                      <a:endParaRPr lang="en-GB" sz="3200" b="0" i="0" u="none" strike="noStrike" dirty="0">
                        <a:effectLst/>
                        <a:latin typeface="Arial" panose="020B0604020202020204" pitchFamily="34" charset="0"/>
                      </a:endParaRPr>
                    </a:p>
                  </a:txBody>
                  <a:tcPr marL="145297" marR="145297" marT="145297" marB="145297" anchor="ctr">
                    <a:lnL w="28575" cap="flat" cmpd="sng" algn="ctr">
                      <a:solidFill>
                        <a:srgbClr val="18BCBE"/>
                      </a:solidFill>
                      <a:prstDash val="solid"/>
                      <a:round/>
                      <a:headEnd type="none" w="med" len="med"/>
                      <a:tailEnd type="none" w="med" len="med"/>
                    </a:lnL>
                    <a:lnR w="28575" cap="flat" cmpd="sng" algn="ctr">
                      <a:solidFill>
                        <a:srgbClr val="18BCBE"/>
                      </a:solidFill>
                      <a:prstDash val="solid"/>
                      <a:round/>
                      <a:headEnd type="none" w="med" len="med"/>
                      <a:tailEnd type="none" w="med" len="med"/>
                    </a:lnR>
                    <a:lnT w="28575" cap="flat" cmpd="sng" algn="ctr">
                      <a:solidFill>
                        <a:srgbClr val="18BCBE"/>
                      </a:solidFill>
                      <a:prstDash val="solid"/>
                      <a:round/>
                      <a:headEnd type="none" w="med" len="med"/>
                      <a:tailEnd type="none" w="med" len="med"/>
                    </a:lnT>
                    <a:lnB w="28575" cap="flat" cmpd="sng" algn="ctr">
                      <a:solidFill>
                        <a:srgbClr val="18BCBE"/>
                      </a:solidFill>
                      <a:prstDash val="solid"/>
                      <a:round/>
                      <a:headEnd type="none" w="med" len="med"/>
                      <a:tailEnd type="none" w="med" len="med"/>
                    </a:lnB>
                    <a:solidFill>
                      <a:srgbClr val="FFE599"/>
                    </a:solidFill>
                  </a:tcPr>
                </a:tc>
                <a:tc>
                  <a:txBody>
                    <a:bodyPr/>
                    <a:lstStyle/>
                    <a:p>
                      <a:pPr algn="ctr" fontAlgn="ctr">
                        <a:lnSpc>
                          <a:spcPct val="115000"/>
                        </a:lnSpc>
                        <a:spcBef>
                          <a:spcPts val="0"/>
                        </a:spcBef>
                        <a:spcAft>
                          <a:spcPts val="0"/>
                        </a:spcAft>
                      </a:pPr>
                      <a:r>
                        <a:rPr lang="en-GB" sz="2000" b="0" i="0" u="none" strike="noStrike" dirty="0">
                          <a:solidFill>
                            <a:srgbClr val="23385C"/>
                          </a:solidFill>
                          <a:effectLst/>
                          <a:latin typeface="Arial" panose="020B0604020202020204" pitchFamily="34" charset="0"/>
                          <a:ea typeface="Calibri" panose="020F0502020204030204" pitchFamily="34" charset="0"/>
                        </a:rPr>
                        <a:t> </a:t>
                      </a:r>
                      <a:endParaRPr lang="en-GB" sz="3200" b="0" i="0" u="none" strike="noStrike" dirty="0">
                        <a:effectLst/>
                        <a:latin typeface="Arial" panose="020B0604020202020204" pitchFamily="34" charset="0"/>
                      </a:endParaRPr>
                    </a:p>
                    <a:p>
                      <a:pPr algn="ctr" fontAlgn="ctr">
                        <a:lnSpc>
                          <a:spcPct val="115000"/>
                        </a:lnSpc>
                        <a:spcBef>
                          <a:spcPts val="0"/>
                        </a:spcBef>
                        <a:spcAft>
                          <a:spcPts val="0"/>
                        </a:spcAft>
                      </a:pPr>
                      <a:r>
                        <a:rPr lang="en-GB" sz="2000" b="0" i="0" u="none" strike="noStrike" dirty="0">
                          <a:solidFill>
                            <a:srgbClr val="23385C"/>
                          </a:solidFill>
                          <a:effectLst/>
                          <a:latin typeface="Arial" panose="020B0604020202020204" pitchFamily="34" charset="0"/>
                          <a:ea typeface="Calibri" panose="020F0502020204030204" pitchFamily="34" charset="0"/>
                        </a:rPr>
                        <a:t>Connect with NCCM to </a:t>
                      </a:r>
                      <a:r>
                        <a:rPr lang="en-GB" sz="2000" b="0" i="0" u="sng" strike="noStrike" dirty="0">
                          <a:solidFill>
                            <a:srgbClr val="23385C"/>
                          </a:solidFill>
                          <a:effectLst/>
                          <a:latin typeface="Arial" panose="020B0604020202020204" pitchFamily="34" charset="0"/>
                          <a:ea typeface="Calibri" panose="020F0502020204030204" pitchFamily="34" charset="0"/>
                          <a:hlinkClick r:id="rId4"/>
                        </a:rPr>
                        <a:t>Report an Incident </a:t>
                      </a:r>
                      <a:endParaRPr lang="en-GB" sz="3200" b="0" i="0" u="none" strike="noStrike" dirty="0">
                        <a:effectLst/>
                        <a:latin typeface="Arial" panose="020B0604020202020204" pitchFamily="34" charset="0"/>
                      </a:endParaRPr>
                    </a:p>
                    <a:p>
                      <a:pPr algn="ctr" fontAlgn="ctr">
                        <a:lnSpc>
                          <a:spcPct val="115000"/>
                        </a:lnSpc>
                        <a:spcBef>
                          <a:spcPts val="0"/>
                        </a:spcBef>
                        <a:spcAft>
                          <a:spcPts val="0"/>
                        </a:spcAft>
                      </a:pPr>
                      <a:r>
                        <a:rPr lang="en-GB" sz="2000" b="0" i="0" u="none" strike="noStrike" dirty="0">
                          <a:solidFill>
                            <a:srgbClr val="23385C"/>
                          </a:solidFill>
                          <a:effectLst/>
                          <a:latin typeface="Arial" panose="020B0604020202020204" pitchFamily="34" charset="0"/>
                          <a:ea typeface="Calibri" panose="020F0502020204030204" pitchFamily="34" charset="0"/>
                        </a:rPr>
                        <a:t> </a:t>
                      </a:r>
                      <a:endParaRPr lang="en-GB" sz="3200" b="0" i="0" u="none" strike="noStrike" dirty="0">
                        <a:effectLst/>
                        <a:latin typeface="Arial" panose="020B0604020202020204" pitchFamily="34" charset="0"/>
                      </a:endParaRPr>
                    </a:p>
                    <a:p>
                      <a:pPr algn="ctr" fontAlgn="ctr">
                        <a:lnSpc>
                          <a:spcPct val="115000"/>
                        </a:lnSpc>
                        <a:spcBef>
                          <a:spcPts val="0"/>
                        </a:spcBef>
                        <a:spcAft>
                          <a:spcPts val="0"/>
                        </a:spcAft>
                      </a:pPr>
                      <a:r>
                        <a:rPr lang="en-GB" sz="2000" b="0" i="0" u="none" strike="noStrike" dirty="0">
                          <a:solidFill>
                            <a:srgbClr val="23385C"/>
                          </a:solidFill>
                          <a:effectLst/>
                          <a:latin typeface="Arial" panose="020B0604020202020204" pitchFamily="34" charset="0"/>
                          <a:ea typeface="Calibri" panose="020F0502020204030204" pitchFamily="34" charset="0"/>
                        </a:rPr>
                        <a:t> </a:t>
                      </a:r>
                      <a:endParaRPr lang="en-GB" sz="3200" b="0" i="0" u="none" strike="noStrike" dirty="0">
                        <a:effectLst/>
                        <a:latin typeface="Arial" panose="020B0604020202020204" pitchFamily="34" charset="0"/>
                      </a:endParaRPr>
                    </a:p>
                  </a:txBody>
                  <a:tcPr marL="145297" marR="145297" marT="145297" marB="145297" anchor="ctr">
                    <a:lnL w="28575" cap="flat" cmpd="sng" algn="ctr">
                      <a:solidFill>
                        <a:srgbClr val="18BCBE"/>
                      </a:solidFill>
                      <a:prstDash val="solid"/>
                      <a:round/>
                      <a:headEnd type="none" w="med" len="med"/>
                      <a:tailEnd type="none" w="med" len="med"/>
                    </a:lnL>
                    <a:lnR w="28575" cap="flat" cmpd="sng" algn="ctr">
                      <a:solidFill>
                        <a:srgbClr val="18BCBE"/>
                      </a:solidFill>
                      <a:prstDash val="solid"/>
                      <a:round/>
                      <a:headEnd type="none" w="med" len="med"/>
                      <a:tailEnd type="none" w="med" len="med"/>
                    </a:lnR>
                    <a:lnT w="28575" cap="flat" cmpd="sng" algn="ctr">
                      <a:solidFill>
                        <a:srgbClr val="18BCBE"/>
                      </a:solidFill>
                      <a:prstDash val="solid"/>
                      <a:round/>
                      <a:headEnd type="none" w="med" len="med"/>
                      <a:tailEnd type="none" w="med" len="med"/>
                    </a:lnT>
                    <a:lnB w="28575" cap="flat" cmpd="sng" algn="ctr">
                      <a:solidFill>
                        <a:srgbClr val="18BCBE"/>
                      </a:solidFill>
                      <a:prstDash val="solid"/>
                      <a:round/>
                      <a:headEnd type="none" w="med" len="med"/>
                      <a:tailEnd type="none" w="med" len="med"/>
                    </a:lnB>
                    <a:solidFill>
                      <a:srgbClr val="FD9279"/>
                    </a:solidFill>
                  </a:tcPr>
                </a:tc>
                <a:tc>
                  <a:txBody>
                    <a:bodyPr/>
                    <a:lstStyle/>
                    <a:p>
                      <a:pPr algn="ctr" fontAlgn="ctr">
                        <a:lnSpc>
                          <a:spcPct val="115000"/>
                        </a:lnSpc>
                        <a:spcBef>
                          <a:spcPts val="0"/>
                        </a:spcBef>
                        <a:spcAft>
                          <a:spcPts val="0"/>
                        </a:spcAft>
                      </a:pPr>
                      <a:r>
                        <a:rPr lang="en-GB" sz="2000" b="0" i="0" u="none" strike="noStrike">
                          <a:solidFill>
                            <a:srgbClr val="23385C"/>
                          </a:solidFill>
                          <a:effectLst/>
                          <a:latin typeface="Arial" panose="020B0604020202020204" pitchFamily="34" charset="0"/>
                          <a:ea typeface="Calibri" panose="020F0502020204030204" pitchFamily="34" charset="0"/>
                        </a:rPr>
                        <a:t> </a:t>
                      </a:r>
                      <a:r>
                        <a:rPr lang="en-GB" sz="2000" b="0" i="0" u="sng" strike="noStrike">
                          <a:solidFill>
                            <a:srgbClr val="23385C"/>
                          </a:solidFill>
                          <a:effectLst/>
                          <a:latin typeface="Arial" panose="020B0604020202020204" pitchFamily="34" charset="0"/>
                          <a:ea typeface="Calibri" panose="020F0502020204030204" pitchFamily="34" charset="0"/>
                          <a:hlinkClick r:id="rId5"/>
                        </a:rPr>
                        <a:t>Request a Workshop</a:t>
                      </a:r>
                      <a:endParaRPr lang="en-GB" sz="3200" b="0" i="0" u="none" strike="noStrike">
                        <a:effectLst/>
                        <a:latin typeface="Arial" panose="020B0604020202020204" pitchFamily="34" charset="0"/>
                      </a:endParaRPr>
                    </a:p>
                    <a:p>
                      <a:pPr algn="ctr" fontAlgn="ctr">
                        <a:lnSpc>
                          <a:spcPct val="115000"/>
                        </a:lnSpc>
                        <a:spcBef>
                          <a:spcPts val="0"/>
                        </a:spcBef>
                        <a:spcAft>
                          <a:spcPts val="0"/>
                        </a:spcAft>
                      </a:pPr>
                      <a:r>
                        <a:rPr lang="en-GB" sz="2000" b="0" i="0" u="none" strike="noStrike">
                          <a:solidFill>
                            <a:srgbClr val="23385C"/>
                          </a:solidFill>
                          <a:effectLst/>
                          <a:latin typeface="Arial" panose="020B0604020202020204" pitchFamily="34" charset="0"/>
                          <a:ea typeface="Calibri" panose="020F0502020204030204" pitchFamily="34" charset="0"/>
                        </a:rPr>
                        <a:t> </a:t>
                      </a:r>
                      <a:endParaRPr lang="en-GB" sz="3200" b="0" i="0" u="none" strike="noStrike">
                        <a:effectLst/>
                        <a:latin typeface="Arial" panose="020B0604020202020204" pitchFamily="34" charset="0"/>
                      </a:endParaRPr>
                    </a:p>
                  </a:txBody>
                  <a:tcPr marL="145297" marR="145297" marT="145297" marB="145297" anchor="ctr">
                    <a:lnL w="28575" cap="flat" cmpd="sng" algn="ctr">
                      <a:solidFill>
                        <a:srgbClr val="18BCBE"/>
                      </a:solidFill>
                      <a:prstDash val="solid"/>
                      <a:round/>
                      <a:headEnd type="none" w="med" len="med"/>
                      <a:tailEnd type="none" w="med" len="med"/>
                    </a:lnL>
                    <a:lnR w="28575" cap="flat" cmpd="sng" algn="ctr">
                      <a:solidFill>
                        <a:srgbClr val="18BCBE"/>
                      </a:solidFill>
                      <a:prstDash val="solid"/>
                      <a:round/>
                      <a:headEnd type="none" w="med" len="med"/>
                      <a:tailEnd type="none" w="med" len="med"/>
                    </a:lnR>
                    <a:lnT w="28575" cap="flat" cmpd="sng" algn="ctr">
                      <a:solidFill>
                        <a:srgbClr val="18BCBE"/>
                      </a:solidFill>
                      <a:prstDash val="solid"/>
                      <a:round/>
                      <a:headEnd type="none" w="med" len="med"/>
                      <a:tailEnd type="none" w="med" len="med"/>
                    </a:lnT>
                    <a:lnB w="28575" cap="flat" cmpd="sng" algn="ctr">
                      <a:solidFill>
                        <a:srgbClr val="18BCBE"/>
                      </a:solidFill>
                      <a:prstDash val="solid"/>
                      <a:round/>
                      <a:headEnd type="none" w="med" len="med"/>
                      <a:tailEnd type="none" w="med" len="med"/>
                    </a:lnB>
                    <a:solidFill>
                      <a:srgbClr val="FD9279"/>
                    </a:solidFill>
                  </a:tcPr>
                </a:tc>
                <a:extLst>
                  <a:ext uri="{0D108BD9-81ED-4DB2-BD59-A6C34878D82A}">
                    <a16:rowId xmlns:a16="http://schemas.microsoft.com/office/drawing/2014/main" val="2392698374"/>
                  </a:ext>
                </a:extLst>
              </a:tr>
              <a:tr h="1664090">
                <a:tc>
                  <a:txBody>
                    <a:bodyPr/>
                    <a:lstStyle/>
                    <a:p>
                      <a:pPr algn="ctr" fontAlgn="ctr">
                        <a:lnSpc>
                          <a:spcPct val="90000"/>
                        </a:lnSpc>
                        <a:spcBef>
                          <a:spcPts val="0"/>
                        </a:spcBef>
                        <a:spcAft>
                          <a:spcPts val="0"/>
                        </a:spcAft>
                      </a:pPr>
                      <a:r>
                        <a:rPr lang="en-GB" sz="2000" b="0" i="0" u="none" strike="noStrike" dirty="0">
                          <a:solidFill>
                            <a:srgbClr val="000000"/>
                          </a:solidFill>
                          <a:effectLst/>
                          <a:latin typeface="Arial" panose="020B0604020202020204" pitchFamily="34" charset="0"/>
                          <a:ea typeface="Calibri" panose="020F0502020204030204" pitchFamily="34" charset="0"/>
                        </a:rPr>
                        <a:t>The Challenge Islamophobia Project (lesson plans) </a:t>
                      </a:r>
                      <a:r>
                        <a:rPr lang="en-GB" sz="2000" b="0" i="0" u="sng" strike="noStrike" dirty="0">
                          <a:solidFill>
                            <a:srgbClr val="23385C"/>
                          </a:solidFill>
                          <a:effectLst/>
                          <a:latin typeface="Arial" panose="020B0604020202020204" pitchFamily="34" charset="0"/>
                          <a:ea typeface="Calibri" panose="020F0502020204030204" pitchFamily="34" charset="0"/>
                          <a:hlinkClick r:id="rId6"/>
                        </a:rPr>
                        <a:t>Challenge Islamophobia Project</a:t>
                      </a:r>
                      <a:endParaRPr lang="en-GB" sz="3200" b="0" i="0" u="none" strike="noStrike" dirty="0">
                        <a:effectLst/>
                        <a:latin typeface="Arial" panose="020B0604020202020204" pitchFamily="34" charset="0"/>
                      </a:endParaRPr>
                    </a:p>
                    <a:p>
                      <a:pPr algn="ctr" fontAlgn="ctr">
                        <a:lnSpc>
                          <a:spcPct val="90000"/>
                        </a:lnSpc>
                        <a:spcBef>
                          <a:spcPts val="1000"/>
                        </a:spcBef>
                        <a:spcAft>
                          <a:spcPts val="0"/>
                        </a:spcAft>
                      </a:pPr>
                      <a:r>
                        <a:rPr lang="en-GB" sz="2000" b="0" i="0" u="none" strike="noStrike" dirty="0">
                          <a:solidFill>
                            <a:srgbClr val="000000"/>
                          </a:solidFill>
                          <a:effectLst/>
                          <a:latin typeface="Arial" panose="020B0604020202020204" pitchFamily="34" charset="0"/>
                          <a:ea typeface="Calibri" panose="020F0502020204030204" pitchFamily="34" charset="0"/>
                        </a:rPr>
                        <a:t> </a:t>
                      </a:r>
                      <a:endParaRPr lang="en-GB" sz="3200" b="0" i="0" u="none" strike="noStrike" dirty="0">
                        <a:effectLst/>
                        <a:latin typeface="Arial" panose="020B0604020202020204" pitchFamily="34" charset="0"/>
                      </a:endParaRPr>
                    </a:p>
                  </a:txBody>
                  <a:tcPr marL="145297" marR="145297" marT="145297" marB="145297" anchor="ctr">
                    <a:lnL w="28575" cap="flat" cmpd="sng" algn="ctr">
                      <a:solidFill>
                        <a:srgbClr val="18BCBE"/>
                      </a:solidFill>
                      <a:prstDash val="solid"/>
                      <a:round/>
                      <a:headEnd type="none" w="med" len="med"/>
                      <a:tailEnd type="none" w="med" len="med"/>
                    </a:lnL>
                    <a:lnR w="28575" cap="flat" cmpd="sng" algn="ctr">
                      <a:solidFill>
                        <a:srgbClr val="18BCBE"/>
                      </a:solidFill>
                      <a:prstDash val="solid"/>
                      <a:round/>
                      <a:headEnd type="none" w="med" len="med"/>
                      <a:tailEnd type="none" w="med" len="med"/>
                    </a:lnR>
                    <a:lnT w="28575" cap="flat" cmpd="sng" algn="ctr">
                      <a:solidFill>
                        <a:srgbClr val="18BCBE"/>
                      </a:solidFill>
                      <a:prstDash val="solid"/>
                      <a:round/>
                      <a:headEnd type="none" w="med" len="med"/>
                      <a:tailEnd type="none" w="med" len="med"/>
                    </a:lnT>
                    <a:lnB w="28575" cap="flat" cmpd="sng" algn="ctr">
                      <a:solidFill>
                        <a:srgbClr val="18BCBE"/>
                      </a:solidFill>
                      <a:prstDash val="solid"/>
                      <a:round/>
                      <a:headEnd type="none" w="med" len="med"/>
                      <a:tailEnd type="none" w="med" len="med"/>
                    </a:lnB>
                    <a:solidFill>
                      <a:srgbClr val="FD9279"/>
                    </a:solidFill>
                  </a:tcPr>
                </a:tc>
                <a:tc>
                  <a:txBody>
                    <a:bodyPr/>
                    <a:lstStyle/>
                    <a:p>
                      <a:pPr algn="ctr" fontAlgn="ctr">
                        <a:lnSpc>
                          <a:spcPct val="115000"/>
                        </a:lnSpc>
                        <a:spcBef>
                          <a:spcPts val="0"/>
                        </a:spcBef>
                        <a:spcAft>
                          <a:spcPts val="0"/>
                        </a:spcAft>
                      </a:pPr>
                      <a:r>
                        <a:rPr lang="en-GB" sz="2000" b="0" i="0" u="none" strike="noStrike" dirty="0">
                          <a:solidFill>
                            <a:srgbClr val="000000"/>
                          </a:solidFill>
                          <a:effectLst/>
                          <a:latin typeface="Arial" panose="020B0604020202020204" pitchFamily="34" charset="0"/>
                          <a:ea typeface="Calibri" panose="020F0502020204030204" pitchFamily="34" charset="0"/>
                        </a:rPr>
                        <a:t>Sign up for our Educators Newsletter</a:t>
                      </a:r>
                      <a:r>
                        <a:rPr lang="en-GB" sz="2000" b="0" i="0" u="none" strike="noStrike" dirty="0">
                          <a:solidFill>
                            <a:srgbClr val="23385C"/>
                          </a:solidFill>
                          <a:effectLst/>
                          <a:latin typeface="Arial" panose="020B0604020202020204" pitchFamily="34" charset="0"/>
                          <a:ea typeface="Calibri" panose="020F0502020204030204" pitchFamily="34" charset="0"/>
                          <a:hlinkClick r:id="rId7"/>
                        </a:rPr>
                        <a:t> </a:t>
                      </a:r>
                      <a:r>
                        <a:rPr lang="en-GB" sz="2000" b="0" i="0" u="sng" strike="noStrike" dirty="0">
                          <a:solidFill>
                            <a:srgbClr val="23385C"/>
                          </a:solidFill>
                          <a:effectLst/>
                          <a:latin typeface="Arial" panose="020B0604020202020204" pitchFamily="34" charset="0"/>
                          <a:ea typeface="Calibri" panose="020F0502020204030204" pitchFamily="34" charset="0"/>
                          <a:hlinkClick r:id="rId7"/>
                        </a:rPr>
                        <a:t>Here</a:t>
                      </a:r>
                      <a:endParaRPr lang="en-GB" sz="3200" b="0" i="0" u="none" strike="noStrike" dirty="0">
                        <a:effectLst/>
                        <a:latin typeface="Arial" panose="020B0604020202020204" pitchFamily="34" charset="0"/>
                      </a:endParaRPr>
                    </a:p>
                  </a:txBody>
                  <a:tcPr marL="145297" marR="145297" marT="145297" marB="145297" anchor="ctr">
                    <a:lnL w="28575" cap="flat" cmpd="sng" algn="ctr">
                      <a:solidFill>
                        <a:srgbClr val="18BCBE"/>
                      </a:solidFill>
                      <a:prstDash val="solid"/>
                      <a:round/>
                      <a:headEnd type="none" w="med" len="med"/>
                      <a:tailEnd type="none" w="med" len="med"/>
                    </a:lnL>
                    <a:lnR w="28575" cap="flat" cmpd="sng" algn="ctr">
                      <a:solidFill>
                        <a:srgbClr val="18BCBE"/>
                      </a:solidFill>
                      <a:prstDash val="solid"/>
                      <a:round/>
                      <a:headEnd type="none" w="med" len="med"/>
                      <a:tailEnd type="none" w="med" len="med"/>
                    </a:lnR>
                    <a:lnT w="28575" cap="flat" cmpd="sng" algn="ctr">
                      <a:solidFill>
                        <a:srgbClr val="18BCBE"/>
                      </a:solidFill>
                      <a:prstDash val="solid"/>
                      <a:round/>
                      <a:headEnd type="none" w="med" len="med"/>
                      <a:tailEnd type="none" w="med" len="med"/>
                    </a:lnT>
                    <a:lnB w="28575" cap="flat" cmpd="sng" algn="ctr">
                      <a:solidFill>
                        <a:srgbClr val="18BCBE"/>
                      </a:solidFill>
                      <a:prstDash val="solid"/>
                      <a:round/>
                      <a:headEnd type="none" w="med" len="med"/>
                      <a:tailEnd type="none" w="med" len="med"/>
                    </a:lnB>
                    <a:solidFill>
                      <a:srgbClr val="87D5D6"/>
                    </a:solidFill>
                  </a:tcPr>
                </a:tc>
                <a:tc>
                  <a:txBody>
                    <a:bodyPr/>
                    <a:lstStyle/>
                    <a:p>
                      <a:pPr algn="ctr" fontAlgn="ctr">
                        <a:lnSpc>
                          <a:spcPct val="90000"/>
                        </a:lnSpc>
                        <a:spcBef>
                          <a:spcPts val="0"/>
                        </a:spcBef>
                        <a:spcAft>
                          <a:spcPts val="0"/>
                        </a:spcAft>
                      </a:pPr>
                      <a:r>
                        <a:rPr lang="en-GB" sz="2000" b="0" i="0" u="none" strike="noStrike" dirty="0">
                          <a:solidFill>
                            <a:srgbClr val="000000"/>
                          </a:solidFill>
                          <a:effectLst/>
                          <a:latin typeface="Arial" panose="020B0604020202020204" pitchFamily="34" charset="0"/>
                          <a:ea typeface="Calibri" panose="020F0502020204030204" pitchFamily="34" charset="0"/>
                        </a:rPr>
                        <a:t>Guides for Using Trauma Informed Discussion Techniques;</a:t>
                      </a:r>
                      <a:r>
                        <a:rPr lang="en-GB" sz="2000" b="0" i="0" u="none" strike="noStrike" dirty="0">
                          <a:solidFill>
                            <a:srgbClr val="23385C"/>
                          </a:solidFill>
                          <a:effectLst/>
                          <a:latin typeface="Arial" panose="020B0604020202020204" pitchFamily="34" charset="0"/>
                          <a:ea typeface="Calibri" panose="020F0502020204030204" pitchFamily="34" charset="0"/>
                          <a:hlinkClick r:id="rId8"/>
                        </a:rPr>
                        <a:t> </a:t>
                      </a:r>
                      <a:r>
                        <a:rPr lang="en-GB" sz="2000" b="0" i="0" u="sng" strike="noStrike" dirty="0">
                          <a:solidFill>
                            <a:srgbClr val="23385C"/>
                          </a:solidFill>
                          <a:effectLst/>
                          <a:latin typeface="Arial" panose="020B0604020202020204" pitchFamily="34" charset="0"/>
                          <a:ea typeface="Calibri" panose="020F0502020204030204" pitchFamily="34" charset="0"/>
                          <a:hlinkClick r:id="rId8"/>
                        </a:rPr>
                        <a:t>Trauma Informed Discussion Guides </a:t>
                      </a:r>
                      <a:endParaRPr lang="en-GB" sz="3200" b="0" i="0" u="none" strike="noStrike" dirty="0">
                        <a:effectLst/>
                        <a:latin typeface="Arial" panose="020B0604020202020204" pitchFamily="34" charset="0"/>
                      </a:endParaRPr>
                    </a:p>
                    <a:p>
                      <a:pPr algn="ctr" fontAlgn="ctr">
                        <a:lnSpc>
                          <a:spcPct val="115000"/>
                        </a:lnSpc>
                        <a:spcBef>
                          <a:spcPts val="0"/>
                        </a:spcBef>
                        <a:spcAft>
                          <a:spcPts val="0"/>
                        </a:spcAft>
                      </a:pPr>
                      <a:r>
                        <a:rPr lang="en-GB" sz="2000" b="0" i="0" u="none" strike="noStrike" dirty="0">
                          <a:solidFill>
                            <a:srgbClr val="23385C"/>
                          </a:solidFill>
                          <a:effectLst/>
                          <a:latin typeface="Arial" panose="020B0604020202020204" pitchFamily="34" charset="0"/>
                          <a:ea typeface="Calibri" panose="020F0502020204030204" pitchFamily="34" charset="0"/>
                        </a:rPr>
                        <a:t> </a:t>
                      </a:r>
                      <a:endParaRPr lang="en-GB" sz="3200" b="0" i="0" u="none" strike="noStrike" dirty="0">
                        <a:effectLst/>
                        <a:latin typeface="Arial" panose="020B0604020202020204" pitchFamily="34" charset="0"/>
                      </a:endParaRPr>
                    </a:p>
                  </a:txBody>
                  <a:tcPr marL="145297" marR="145297" marT="145297" marB="145297" anchor="ctr">
                    <a:lnL w="28575" cap="flat" cmpd="sng" algn="ctr">
                      <a:solidFill>
                        <a:srgbClr val="18BCBE"/>
                      </a:solidFill>
                      <a:prstDash val="solid"/>
                      <a:round/>
                      <a:headEnd type="none" w="med" len="med"/>
                      <a:tailEnd type="none" w="med" len="med"/>
                    </a:lnL>
                    <a:lnR w="28575" cap="flat" cmpd="sng" algn="ctr">
                      <a:solidFill>
                        <a:srgbClr val="18BCBE"/>
                      </a:solidFill>
                      <a:prstDash val="solid"/>
                      <a:round/>
                      <a:headEnd type="none" w="med" len="med"/>
                      <a:tailEnd type="none" w="med" len="med"/>
                    </a:lnR>
                    <a:lnT w="28575" cap="flat" cmpd="sng" algn="ctr">
                      <a:solidFill>
                        <a:srgbClr val="18BCBE"/>
                      </a:solidFill>
                      <a:prstDash val="solid"/>
                      <a:round/>
                      <a:headEnd type="none" w="med" len="med"/>
                      <a:tailEnd type="none" w="med" len="med"/>
                    </a:lnT>
                    <a:lnB w="28575" cap="flat" cmpd="sng" algn="ctr">
                      <a:solidFill>
                        <a:srgbClr val="18BCBE"/>
                      </a:solidFill>
                      <a:prstDash val="solid"/>
                      <a:round/>
                      <a:headEnd type="none" w="med" len="med"/>
                      <a:tailEnd type="none" w="med" len="med"/>
                    </a:lnB>
                    <a:solidFill>
                      <a:srgbClr val="FFE599"/>
                    </a:solidFill>
                  </a:tcPr>
                </a:tc>
                <a:tc>
                  <a:txBody>
                    <a:bodyPr/>
                    <a:lstStyle/>
                    <a:p>
                      <a:pPr algn="ctr" fontAlgn="ctr">
                        <a:lnSpc>
                          <a:spcPct val="115000"/>
                        </a:lnSpc>
                        <a:spcBef>
                          <a:spcPts val="0"/>
                        </a:spcBef>
                        <a:spcAft>
                          <a:spcPts val="0"/>
                        </a:spcAft>
                      </a:pPr>
                      <a:r>
                        <a:rPr lang="en-GB" sz="2000" b="0" i="0" u="none" strike="noStrike" dirty="0">
                          <a:effectLst/>
                          <a:latin typeface="Arial" panose="020B0604020202020204" pitchFamily="34" charset="0"/>
                          <a:ea typeface="Calibri" panose="020F0502020204030204" pitchFamily="34" charset="0"/>
                        </a:rPr>
                        <a:t> </a:t>
                      </a:r>
                      <a:endParaRPr lang="en-GB" sz="3200" b="0" i="0" u="none" strike="noStrike" dirty="0">
                        <a:effectLst/>
                        <a:latin typeface="Arial" panose="020B0604020202020204" pitchFamily="34" charset="0"/>
                      </a:endParaRPr>
                    </a:p>
                    <a:p>
                      <a:pPr algn="ctr" fontAlgn="ctr">
                        <a:lnSpc>
                          <a:spcPct val="115000"/>
                        </a:lnSpc>
                        <a:spcBef>
                          <a:spcPts val="0"/>
                        </a:spcBef>
                        <a:spcAft>
                          <a:spcPts val="0"/>
                        </a:spcAft>
                      </a:pPr>
                      <a:r>
                        <a:rPr lang="en-GB" sz="2000" b="0" i="0" u="sng" strike="noStrike" dirty="0">
                          <a:solidFill>
                            <a:srgbClr val="23385C"/>
                          </a:solidFill>
                          <a:effectLst/>
                          <a:latin typeface="Arial" panose="020B0604020202020204" pitchFamily="34" charset="0"/>
                          <a:ea typeface="Calibri" panose="020F0502020204030204" pitchFamily="34" charset="0"/>
                          <a:hlinkClick r:id="rId9"/>
                        </a:rPr>
                        <a:t>Green Square Campaign Educator Resources </a:t>
                      </a:r>
                      <a:endParaRPr lang="en-GB" sz="3200" b="0" i="0" u="none" strike="noStrike" dirty="0">
                        <a:effectLst/>
                        <a:latin typeface="Arial" panose="020B0604020202020204" pitchFamily="34" charset="0"/>
                      </a:endParaRPr>
                    </a:p>
                    <a:p>
                      <a:pPr algn="ctr" fontAlgn="ctr">
                        <a:lnSpc>
                          <a:spcPct val="115000"/>
                        </a:lnSpc>
                        <a:spcBef>
                          <a:spcPts val="0"/>
                        </a:spcBef>
                        <a:spcAft>
                          <a:spcPts val="0"/>
                        </a:spcAft>
                      </a:pPr>
                      <a:r>
                        <a:rPr lang="en-GB" sz="2000" b="0" i="0" u="none" strike="noStrike" dirty="0">
                          <a:effectLst/>
                          <a:latin typeface="Arial" panose="020B0604020202020204" pitchFamily="34" charset="0"/>
                          <a:ea typeface="Calibri" panose="020F0502020204030204" pitchFamily="34" charset="0"/>
                        </a:rPr>
                        <a:t> </a:t>
                      </a:r>
                      <a:endParaRPr lang="en-GB" sz="3200" b="0" i="0" u="none" strike="noStrike" dirty="0">
                        <a:effectLst/>
                        <a:latin typeface="Arial" panose="020B0604020202020204" pitchFamily="34" charset="0"/>
                      </a:endParaRPr>
                    </a:p>
                  </a:txBody>
                  <a:tcPr marL="145297" marR="145297" marT="145297" marB="145297" anchor="ctr">
                    <a:lnL w="28575" cap="flat" cmpd="sng" algn="ctr">
                      <a:solidFill>
                        <a:srgbClr val="18BCBE"/>
                      </a:solidFill>
                      <a:prstDash val="solid"/>
                      <a:round/>
                      <a:headEnd type="none" w="med" len="med"/>
                      <a:tailEnd type="none" w="med" len="med"/>
                    </a:lnL>
                    <a:lnR w="28575" cap="flat" cmpd="sng" algn="ctr">
                      <a:solidFill>
                        <a:srgbClr val="18BCBE"/>
                      </a:solidFill>
                      <a:prstDash val="solid"/>
                      <a:round/>
                      <a:headEnd type="none" w="med" len="med"/>
                      <a:tailEnd type="none" w="med" len="med"/>
                    </a:lnR>
                    <a:lnT w="28575" cap="flat" cmpd="sng" algn="ctr">
                      <a:solidFill>
                        <a:srgbClr val="18BCBE"/>
                      </a:solidFill>
                      <a:prstDash val="solid"/>
                      <a:round/>
                      <a:headEnd type="none" w="med" len="med"/>
                      <a:tailEnd type="none" w="med" len="med"/>
                    </a:lnT>
                    <a:lnB w="28575" cap="flat" cmpd="sng" algn="ctr">
                      <a:solidFill>
                        <a:srgbClr val="18BCBE"/>
                      </a:solidFill>
                      <a:prstDash val="solid"/>
                      <a:round/>
                      <a:headEnd type="none" w="med" len="med"/>
                      <a:tailEnd type="none" w="med" len="med"/>
                    </a:lnB>
                    <a:solidFill>
                      <a:srgbClr val="FFE599"/>
                    </a:solidFill>
                  </a:tcPr>
                </a:tc>
                <a:extLst>
                  <a:ext uri="{0D108BD9-81ED-4DB2-BD59-A6C34878D82A}">
                    <a16:rowId xmlns:a16="http://schemas.microsoft.com/office/drawing/2014/main" val="96992560"/>
                  </a:ext>
                </a:extLst>
              </a:tr>
            </a:tbl>
          </a:graphicData>
        </a:graphic>
      </p:graphicFrame>
    </p:spTree>
    <p:extLst>
      <p:ext uri="{BB962C8B-B14F-4D97-AF65-F5344CB8AC3E}">
        <p14:creationId xmlns:p14="http://schemas.microsoft.com/office/powerpoint/2010/main" val="423365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21C77-9D89-482A-ADDC-6144BCF09DB7}"/>
              </a:ext>
            </a:extLst>
          </p:cNvPr>
          <p:cNvSpPr>
            <a:spLocks noGrp="1"/>
          </p:cNvSpPr>
          <p:nvPr>
            <p:ph type="title"/>
          </p:nvPr>
        </p:nvSpPr>
        <p:spPr>
          <a:xfrm>
            <a:off x="838200" y="365125"/>
            <a:ext cx="10515600" cy="1325563"/>
          </a:xfrm>
        </p:spPr>
        <p:txBody>
          <a:bodyPr>
            <a:noAutofit/>
          </a:bodyPr>
          <a:lstStyle/>
          <a:p>
            <a:pPr algn="ctr"/>
            <a:r>
              <a:rPr lang="en-CA" u="sng" dirty="0"/>
              <a:t>Culturally Responsive Mental Health Supports</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A44254-1E07-405A-92C3-3F6F63A63D69}"/>
              </a:ext>
            </a:extLst>
          </p:cNvPr>
          <p:cNvSpPr>
            <a:spLocks noGrp="1"/>
          </p:cNvSpPr>
          <p:nvPr>
            <p:ph idx="1"/>
          </p:nvPr>
        </p:nvSpPr>
        <p:spPr>
          <a:xfrm>
            <a:off x="838200" y="1786165"/>
            <a:ext cx="10515600" cy="4251960"/>
          </a:xfrm>
        </p:spPr>
        <p:txBody>
          <a:bodyPr>
            <a:noAutofit/>
          </a:bodyPr>
          <a:lstStyle/>
          <a:p>
            <a:pPr marL="0" indent="0">
              <a:lnSpc>
                <a:spcPct val="115000"/>
              </a:lnSpc>
              <a:spcBef>
                <a:spcPts val="1000"/>
              </a:spcBef>
              <a:buNone/>
            </a:pPr>
            <a:r>
              <a:rPr lang="en-GB" sz="1950" dirty="0">
                <a:effectLst/>
                <a:ea typeface="Calibri" panose="020F0502020204030204" pitchFamily="34" charset="0"/>
              </a:rPr>
              <a:t>A strong trauma-informed approach is to offer Muslim students, colleagues and families mental health supports leading up </a:t>
            </a:r>
            <a:r>
              <a:rPr lang="en-GB" sz="1950" dirty="0">
                <a:ea typeface="Calibri" panose="020F0502020204030204" pitchFamily="34" charset="0"/>
              </a:rPr>
              <a:t>to </a:t>
            </a:r>
            <a:r>
              <a:rPr lang="en-GB" sz="1950" dirty="0">
                <a:effectLst/>
                <a:ea typeface="Calibri" panose="020F0502020204030204" pitchFamily="34" charset="0"/>
              </a:rPr>
              <a:t>January 29th and beyond. </a:t>
            </a:r>
            <a:endParaRPr lang="en-CA" sz="1950" dirty="0">
              <a:effectLst/>
              <a:ea typeface="Arial" panose="020B0604020202020204" pitchFamily="34" charset="0"/>
            </a:endParaRPr>
          </a:p>
          <a:p>
            <a:pPr marL="342900" lvl="0" indent="-342900">
              <a:lnSpc>
                <a:spcPct val="115000"/>
              </a:lnSpc>
              <a:spcBef>
                <a:spcPts val="1000"/>
              </a:spcBef>
              <a:spcAft>
                <a:spcPts val="0"/>
              </a:spcAft>
              <a:buFont typeface="+mj-lt"/>
              <a:buAutoNum type="arabicPeriod"/>
            </a:pPr>
            <a:r>
              <a:rPr lang="en-GB" sz="1950" u="none" strike="noStrike" dirty="0">
                <a:solidFill>
                  <a:srgbClr val="1155CC"/>
                </a:solidFill>
                <a:effectLst/>
                <a:ea typeface="Calibri" panose="020F0502020204030204" pitchFamily="34" charset="0"/>
                <a:hlinkClick r:id="rId2"/>
              </a:rPr>
              <a:t>Khalil </a:t>
            </a:r>
            <a:r>
              <a:rPr lang="en-GB" sz="1950" u="none" strike="noStrike" dirty="0" err="1">
                <a:solidFill>
                  <a:srgbClr val="1155CC"/>
                </a:solidFill>
                <a:effectLst/>
                <a:ea typeface="Calibri" panose="020F0502020204030204" pitchFamily="34" charset="0"/>
                <a:hlinkClick r:id="rId2"/>
              </a:rPr>
              <a:t>Center</a:t>
            </a:r>
            <a:r>
              <a:rPr lang="en-GB" sz="1950" u="none" strike="noStrike" dirty="0">
                <a:effectLst/>
                <a:ea typeface="Calibri" panose="020F0502020204030204" pitchFamily="34" charset="0"/>
              </a:rPr>
              <a:t> : is a psychological and spiritual community wellness </a:t>
            </a:r>
            <a:r>
              <a:rPr lang="en-GB" sz="1950" u="none" strike="noStrike" dirty="0" err="1">
                <a:effectLst/>
                <a:ea typeface="Calibri" panose="020F0502020204030204" pitchFamily="34" charset="0"/>
              </a:rPr>
              <a:t>center</a:t>
            </a:r>
            <a:r>
              <a:rPr lang="en-GB" sz="1950" u="none" strike="noStrike" dirty="0">
                <a:effectLst/>
                <a:ea typeface="Calibri" panose="020F0502020204030204" pitchFamily="34" charset="0"/>
              </a:rPr>
              <a:t> advancing the professional practice of psychology rooted in Islamic principles</a:t>
            </a:r>
            <a:endParaRPr lang="en-CA" sz="1950" u="none" strike="noStrike" dirty="0">
              <a:effectLst/>
              <a:ea typeface="Arial" panose="020B0604020202020204" pitchFamily="34" charset="0"/>
            </a:endParaRPr>
          </a:p>
          <a:p>
            <a:pPr marL="342900" lvl="0" indent="-342900">
              <a:lnSpc>
                <a:spcPct val="115000"/>
              </a:lnSpc>
              <a:buFont typeface="+mj-lt"/>
              <a:buAutoNum type="arabicPeriod"/>
            </a:pPr>
            <a:r>
              <a:rPr lang="en-GB" sz="1950" u="none" strike="noStrike" dirty="0" err="1">
                <a:solidFill>
                  <a:srgbClr val="1155CC"/>
                </a:solidFill>
                <a:effectLst/>
                <a:ea typeface="Calibri" panose="020F0502020204030204" pitchFamily="34" charset="0"/>
                <a:hlinkClick r:id="rId3"/>
              </a:rPr>
              <a:t>Cedarway</a:t>
            </a:r>
            <a:r>
              <a:rPr lang="en-GB" sz="1950" u="none" strike="noStrike" dirty="0">
                <a:solidFill>
                  <a:srgbClr val="1155CC"/>
                </a:solidFill>
                <a:effectLst/>
                <a:ea typeface="Calibri" panose="020F0502020204030204" pitchFamily="34" charset="0"/>
                <a:hlinkClick r:id="rId3"/>
              </a:rPr>
              <a:t> Therapy</a:t>
            </a:r>
            <a:r>
              <a:rPr lang="en-GB" sz="1950" u="none" strike="noStrike" dirty="0">
                <a:effectLst/>
                <a:ea typeface="Calibri" panose="020F0502020204030204" pitchFamily="34" charset="0"/>
              </a:rPr>
              <a:t> : trained and experienced clinicians from diverse backgrounds, speaking different languages (English, French, Arabic, Urdu, Gujarati, Hindi, Punjabi), and offering culturally and spiritually responsive services</a:t>
            </a:r>
            <a:endParaRPr lang="en-CA" sz="1950" u="none" strike="noStrike" dirty="0">
              <a:effectLst/>
              <a:ea typeface="Arial" panose="020B0604020202020204" pitchFamily="34" charset="0"/>
            </a:endParaRPr>
          </a:p>
          <a:p>
            <a:pPr marL="342900" lvl="0" indent="-342900">
              <a:lnSpc>
                <a:spcPct val="115000"/>
              </a:lnSpc>
              <a:buFont typeface="+mj-lt"/>
              <a:buAutoNum type="arabicPeriod"/>
            </a:pPr>
            <a:r>
              <a:rPr lang="en-GB" sz="1950" u="none" strike="noStrike" dirty="0">
                <a:solidFill>
                  <a:srgbClr val="1155CC"/>
                </a:solidFill>
                <a:effectLst/>
                <a:ea typeface="Calibri" panose="020F0502020204030204" pitchFamily="34" charset="0"/>
                <a:hlinkClick r:id="rId4"/>
              </a:rPr>
              <a:t>Affective - Consulting and Psychotherapy</a:t>
            </a:r>
            <a:r>
              <a:rPr lang="en-GB" sz="1950" u="none" strike="noStrike" dirty="0">
                <a:effectLst/>
                <a:ea typeface="Calibri" panose="020F0502020204030204" pitchFamily="34" charset="0"/>
              </a:rPr>
              <a:t> : Low cost, private psychotherapy service geared towards supporting Muslim youth</a:t>
            </a:r>
          </a:p>
          <a:p>
            <a:pPr marL="342900" lvl="0" indent="-342900">
              <a:lnSpc>
                <a:spcPct val="115000"/>
              </a:lnSpc>
              <a:buFont typeface="+mj-lt"/>
              <a:buAutoNum type="arabicPeriod"/>
            </a:pPr>
            <a:r>
              <a:rPr lang="en-US" sz="1950" u="none" strike="noStrike" dirty="0" err="1">
                <a:effectLst/>
                <a:ea typeface="Arial" panose="020B0604020202020204" pitchFamily="34" charset="0"/>
                <a:hlinkClick r:id="rId5"/>
              </a:rPr>
              <a:t>Naseeha</a:t>
            </a:r>
            <a:r>
              <a:rPr lang="en-US" sz="1950" dirty="0">
                <a:ea typeface="Arial" panose="020B0604020202020204" pitchFamily="34" charset="0"/>
              </a:rPr>
              <a:t> : </a:t>
            </a:r>
            <a:r>
              <a:rPr lang="en-US" sz="1950" u="none" strike="noStrike" dirty="0">
                <a:effectLst/>
                <a:ea typeface="Arial" panose="020B0604020202020204" pitchFamily="34" charset="0"/>
              </a:rPr>
              <a:t>provides an anonymous, non-judgmental, confidential and toll-free peer support helpline for youth experiencing personal challenges. </a:t>
            </a:r>
            <a:r>
              <a:rPr lang="en-US" sz="1950" u="none" strike="noStrike" dirty="0" err="1">
                <a:effectLst/>
                <a:ea typeface="Arial" panose="020B0604020202020204" pitchFamily="34" charset="0"/>
              </a:rPr>
              <a:t>Naseeha’s</a:t>
            </a:r>
            <a:r>
              <a:rPr lang="en-US" sz="1950" u="none" strike="noStrike" dirty="0">
                <a:effectLst/>
                <a:ea typeface="Arial" panose="020B0604020202020204" pitchFamily="34" charset="0"/>
              </a:rPr>
              <a:t> services are open to all regardless of age, race, ethnicity, sexual orientation, gender identity, family makeup, social status, income, ability, physical and mental health, and religion. Phone: 1 (866) 627-3342, Text: 1 (866) 627-3342</a:t>
            </a:r>
            <a:endParaRPr lang="en-CA" sz="1950" u="none" strike="noStrike" dirty="0">
              <a:effectLst/>
              <a:ea typeface="Arial" panose="020B0604020202020204" pitchFamily="34" charset="0"/>
            </a:endParaRPr>
          </a:p>
        </p:txBody>
      </p:sp>
    </p:spTree>
    <p:extLst>
      <p:ext uri="{BB962C8B-B14F-4D97-AF65-F5344CB8AC3E}">
        <p14:creationId xmlns:p14="http://schemas.microsoft.com/office/powerpoint/2010/main" val="236527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758C6B-7091-4C79-BCBA-8CE83B5D13D8}"/>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Community Support Gallery</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207F6D23-53D9-4DBC-A94B-C80A9A861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356" y="2334006"/>
            <a:ext cx="3914394" cy="3914394"/>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5E488276-FBBF-4C12-8DC8-46E83B34B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812" y="2334006"/>
            <a:ext cx="3914394" cy="3914394"/>
          </a:xfrm>
          <a:prstGeom prst="rect">
            <a:avLst/>
          </a:prstGeom>
        </p:spPr>
      </p:pic>
    </p:spTree>
    <p:extLst>
      <p:ext uri="{BB962C8B-B14F-4D97-AF65-F5344CB8AC3E}">
        <p14:creationId xmlns:p14="http://schemas.microsoft.com/office/powerpoint/2010/main" val="365045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CA4BD6EE-7B51-447C-AAB3-028B7A3E5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A65374-04B1-442A-B690-0D83F6D11F00}"/>
              </a:ext>
            </a:extLst>
          </p:cNvPr>
          <p:cNvSpPr>
            <a:spLocks noGrp="1"/>
          </p:cNvSpPr>
          <p:nvPr>
            <p:ph type="title"/>
          </p:nvPr>
        </p:nvSpPr>
        <p:spPr>
          <a:xfrm>
            <a:off x="612648" y="433387"/>
            <a:ext cx="5032744" cy="3365646"/>
          </a:xfrm>
        </p:spPr>
        <p:txBody>
          <a:bodyPr vert="horz" lIns="91440" tIns="45720" rIns="91440" bIns="45720" rtlCol="0" anchor="b">
            <a:normAutofit/>
          </a:bodyPr>
          <a:lstStyle/>
          <a:p>
            <a:r>
              <a:rPr lang="en-US" sz="6600"/>
              <a:t>Community Support Gallery</a:t>
            </a:r>
          </a:p>
        </p:txBody>
      </p:sp>
      <p:pic>
        <p:nvPicPr>
          <p:cNvPr id="5" name="Picture 4" descr="A group of people posing for a photo&#10;&#10;Description automatically generated">
            <a:extLst>
              <a:ext uri="{FF2B5EF4-FFF2-40B4-BE49-F238E27FC236}">
                <a16:creationId xmlns:a16="http://schemas.microsoft.com/office/drawing/2014/main" id="{7B6701A8-E346-4240-83D4-A6D4BA3A9F3C}"/>
              </a:ext>
            </a:extLst>
          </p:cNvPr>
          <p:cNvPicPr>
            <a:picLocks noChangeAspect="1"/>
          </p:cNvPicPr>
          <p:nvPr/>
        </p:nvPicPr>
        <p:blipFill rotWithShape="1">
          <a:blip r:embed="rId2">
            <a:extLst>
              <a:ext uri="{28A0092B-C50C-407E-A947-70E740481C1C}">
                <a14:useLocalDpi xmlns:a14="http://schemas.microsoft.com/office/drawing/2010/main" val="0"/>
              </a:ext>
            </a:extLst>
          </a:blip>
          <a:srcRect t="25077" b="21157"/>
          <a:stretch/>
        </p:blipFill>
        <p:spPr>
          <a:xfrm>
            <a:off x="6126480" y="685908"/>
            <a:ext cx="5593768" cy="3007544"/>
          </a:xfrm>
          <a:prstGeom prst="rect">
            <a:avLst/>
          </a:prstGeom>
        </p:spPr>
      </p:pic>
      <p:sp>
        <p:nvSpPr>
          <p:cNvPr id="24" name="sketch line">
            <a:extLst>
              <a:ext uri="{FF2B5EF4-FFF2-40B4-BE49-F238E27FC236}">
                <a16:creationId xmlns:a16="http://schemas.microsoft.com/office/drawing/2014/main" id="{6B5FF7CD-712E-4187-BFF5-B192FFB33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005089"/>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earing glasses&#10;&#10;Description automatically generated with low confidence">
            <a:extLst>
              <a:ext uri="{FF2B5EF4-FFF2-40B4-BE49-F238E27FC236}">
                <a16:creationId xmlns:a16="http://schemas.microsoft.com/office/drawing/2014/main" id="{84F1C884-801A-4BD2-ACC5-BC6A74D38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759" y="4164506"/>
            <a:ext cx="2055320" cy="2055320"/>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F527284C-D275-420C-B388-0ED760EAC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0648" y="4164506"/>
            <a:ext cx="2055320" cy="2055320"/>
          </a:xfrm>
          <a:prstGeom prst="rect">
            <a:avLst/>
          </a:prstGeom>
        </p:spPr>
      </p:pic>
    </p:spTree>
    <p:extLst>
      <p:ext uri="{BB962C8B-B14F-4D97-AF65-F5344CB8AC3E}">
        <p14:creationId xmlns:p14="http://schemas.microsoft.com/office/powerpoint/2010/main" val="39291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0C93F-AEA3-4D3D-A065-4B2891D531FB}"/>
              </a:ext>
            </a:extLst>
          </p:cNvPr>
          <p:cNvSpPr>
            <a:spLocks noGrp="1"/>
          </p:cNvSpPr>
          <p:nvPr>
            <p:ph type="title"/>
          </p:nvPr>
        </p:nvSpPr>
        <p:spPr>
          <a:xfrm>
            <a:off x="902710" y="390911"/>
            <a:ext cx="6050107" cy="1600200"/>
          </a:xfrm>
          <a:solidFill>
            <a:srgbClr val="FFC000"/>
          </a:solidFill>
        </p:spPr>
        <p:txBody>
          <a:bodyPr>
            <a:normAutofit/>
          </a:bodyPr>
          <a:lstStyle/>
          <a:p>
            <a:r>
              <a:rPr lang="en-CA" sz="4800" b="1" i="1">
                <a:solidFill>
                  <a:schemeClr val="bg1"/>
                </a:solidFill>
              </a:rPr>
              <a:t>Thank you!</a:t>
            </a:r>
          </a:p>
        </p:txBody>
      </p:sp>
      <p:sp>
        <p:nvSpPr>
          <p:cNvPr id="6" name="Text Placeholder 5">
            <a:extLst>
              <a:ext uri="{FF2B5EF4-FFF2-40B4-BE49-F238E27FC236}">
                <a16:creationId xmlns:a16="http://schemas.microsoft.com/office/drawing/2014/main" id="{B1141EA6-57AE-411D-AF8C-C663C39288DD}"/>
              </a:ext>
            </a:extLst>
          </p:cNvPr>
          <p:cNvSpPr>
            <a:spLocks noGrp="1"/>
          </p:cNvSpPr>
          <p:nvPr>
            <p:ph type="body" sz="half" idx="2"/>
          </p:nvPr>
        </p:nvSpPr>
        <p:spPr>
          <a:xfrm>
            <a:off x="902710" y="2208713"/>
            <a:ext cx="7516885" cy="2286000"/>
          </a:xfrm>
        </p:spPr>
        <p:txBody>
          <a:bodyPr vert="horz" lIns="91440" tIns="45720" rIns="91440" bIns="45720" rtlCol="0" anchor="t">
            <a:noAutofit/>
          </a:bodyPr>
          <a:lstStyle/>
          <a:p>
            <a:r>
              <a:rPr lang="en-CA" sz="2800" dirty="0"/>
              <a:t>Contact NCCM’s Education Department with any questions!</a:t>
            </a:r>
            <a:endParaRPr lang="en-CA" sz="1800" dirty="0"/>
          </a:p>
          <a:p>
            <a:endParaRPr lang="en-CA" sz="2400" dirty="0"/>
          </a:p>
          <a:p>
            <a:r>
              <a:rPr lang="en-CA" sz="2400" dirty="0"/>
              <a:t>Manager of Education Programs</a:t>
            </a:r>
          </a:p>
          <a:p>
            <a:r>
              <a:rPr lang="en-CA" sz="2400" dirty="0"/>
              <a:t>Jannat Firdous.</a:t>
            </a:r>
            <a:endParaRPr lang="en-CA" dirty="0"/>
          </a:p>
          <a:p>
            <a:r>
              <a:rPr lang="en-CA" sz="2400" dirty="0">
                <a:solidFill>
                  <a:srgbClr val="C00000"/>
                </a:solidFill>
              </a:rPr>
              <a:t>Email: jannat@nccm.ca</a:t>
            </a:r>
            <a:endParaRPr lang="en-CA" sz="2400" dirty="0">
              <a:solidFill>
                <a:srgbClr val="C00000"/>
              </a:solidFill>
              <a:cs typeface="Calibri"/>
            </a:endParaRPr>
          </a:p>
          <a:p>
            <a:endParaRPr lang="en-CA" sz="2400" dirty="0">
              <a:solidFill>
                <a:srgbClr val="C00000"/>
              </a:solidFill>
            </a:endParaRPr>
          </a:p>
        </p:txBody>
      </p:sp>
      <p:pic>
        <p:nvPicPr>
          <p:cNvPr id="5" name="Google Shape;312;p56">
            <a:extLst>
              <a:ext uri="{FF2B5EF4-FFF2-40B4-BE49-F238E27FC236}">
                <a16:creationId xmlns:a16="http://schemas.microsoft.com/office/drawing/2014/main" id="{C36991CA-A6FE-4C93-B842-6362404F2A4F}"/>
              </a:ext>
            </a:extLst>
          </p:cNvPr>
          <p:cNvPicPr preferRelativeResize="0"/>
          <p:nvPr/>
        </p:nvPicPr>
        <p:blipFill>
          <a:blip r:embed="rId3">
            <a:alphaModFix/>
          </a:blip>
          <a:stretch>
            <a:fillRect/>
          </a:stretch>
        </p:blipFill>
        <p:spPr>
          <a:xfrm>
            <a:off x="10325101" y="5593746"/>
            <a:ext cx="1594888" cy="1063662"/>
          </a:xfrm>
          <a:prstGeom prst="rect">
            <a:avLst/>
          </a:prstGeom>
          <a:noFill/>
          <a:ln>
            <a:noFill/>
          </a:ln>
        </p:spPr>
      </p:pic>
      <p:pic>
        <p:nvPicPr>
          <p:cNvPr id="7" name="Picture 4">
            <a:extLst>
              <a:ext uri="{FF2B5EF4-FFF2-40B4-BE49-F238E27FC236}">
                <a16:creationId xmlns:a16="http://schemas.microsoft.com/office/drawing/2014/main" id="{404495CF-E26B-41CC-B6BA-3D7F28B974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230" y="5047209"/>
            <a:ext cx="439190" cy="43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 result for instagram">
            <a:extLst>
              <a:ext uri="{FF2B5EF4-FFF2-40B4-BE49-F238E27FC236}">
                <a16:creationId xmlns:a16="http://schemas.microsoft.com/office/drawing/2014/main" id="{93C90BC6-E34C-4405-82C4-9FCB6CBFC5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48199" y="5593746"/>
            <a:ext cx="553252" cy="54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AA086439-1ACD-4DF2-9D21-6B66436FB58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5230" y="6258975"/>
            <a:ext cx="376981" cy="37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9210263-6809-4C72-9E36-DAA4E23F400E}"/>
              </a:ext>
            </a:extLst>
          </p:cNvPr>
          <p:cNvSpPr/>
          <p:nvPr/>
        </p:nvSpPr>
        <p:spPr>
          <a:xfrm>
            <a:off x="1501451" y="4884277"/>
            <a:ext cx="2426313"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@nccmeducate</a:t>
            </a:r>
            <a:b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b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@nccmeducate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facebook.com/NCCM</a:t>
            </a: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Content Placeholder 16">
            <a:extLst>
              <a:ext uri="{FF2B5EF4-FFF2-40B4-BE49-F238E27FC236}">
                <a16:creationId xmlns:a16="http://schemas.microsoft.com/office/drawing/2014/main" id="{CC03B56C-FC81-9137-56D2-3BE8B1A0CDFF}"/>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t="5254" b="5254"/>
          <a:stretch/>
        </p:blipFill>
        <p:spPr>
          <a:xfrm>
            <a:off x="9028222" y="2208713"/>
            <a:ext cx="2593757" cy="2589310"/>
          </a:xfrm>
        </p:spPr>
      </p:pic>
    </p:spTree>
    <p:extLst>
      <p:ext uri="{BB962C8B-B14F-4D97-AF65-F5344CB8AC3E}">
        <p14:creationId xmlns:p14="http://schemas.microsoft.com/office/powerpoint/2010/main" val="230522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5" name="Picture 2" descr="Image result for thunder bay indigenous land acknowledgement">
            <a:extLst>
              <a:ext uri="{FF2B5EF4-FFF2-40B4-BE49-F238E27FC236}">
                <a16:creationId xmlns:a16="http://schemas.microsoft.com/office/drawing/2014/main" id="{4F920B4F-577D-46C5-9EAD-995A88552B7C}"/>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6116638" y="1392238"/>
            <a:ext cx="6075362" cy="4575175"/>
          </a:xfrm>
          <a:prstGeom prst="rect">
            <a:avLst/>
          </a:prstGeom>
          <a:noFill/>
          <a:extLst>
            <a:ext uri="{909E8E84-426E-40DD-AFC4-6F175D3DCCD1}">
              <a14:hiddenFill xmlns:a14="http://schemas.microsoft.com/office/drawing/2010/main">
                <a:solidFill>
                  <a:srgbClr val="FFFFFF"/>
                </a:solidFill>
              </a14:hiddenFill>
            </a:ext>
          </a:extLst>
        </p:spPr>
      </p:pic>
      <p:sp>
        <p:nvSpPr>
          <p:cNvPr id="310" name="Google Shape;310;p56"/>
          <p:cNvSpPr txBox="1">
            <a:spLocks noGrp="1"/>
          </p:cNvSpPr>
          <p:nvPr>
            <p:ph type="title" idx="4294967295"/>
          </p:nvPr>
        </p:nvSpPr>
        <p:spPr>
          <a:xfrm>
            <a:off x="0" y="193675"/>
            <a:ext cx="11901488" cy="796925"/>
          </a:xfrm>
          <a:prstGeom prst="rect">
            <a:avLst/>
          </a:prstGeom>
          <a:solidFill>
            <a:schemeClr val="accent6"/>
          </a:solid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pPr>
            <a:r>
              <a:rPr lang="en-CA" b="1">
                <a:solidFill>
                  <a:schemeClr val="bg1"/>
                </a:solidFill>
              </a:rPr>
              <a:t>Beginning in a Good Way</a:t>
            </a:r>
            <a:endParaRPr b="1">
              <a:solidFill>
                <a:schemeClr val="bg1"/>
              </a:solidFill>
            </a:endParaRPr>
          </a:p>
        </p:txBody>
      </p:sp>
      <p:sp>
        <p:nvSpPr>
          <p:cNvPr id="311" name="Google Shape;311;p56"/>
          <p:cNvSpPr txBox="1"/>
          <p:nvPr/>
        </p:nvSpPr>
        <p:spPr>
          <a:xfrm>
            <a:off x="423668" y="1517073"/>
            <a:ext cx="5652249" cy="4697387"/>
          </a:xfrm>
          <a:prstGeom prst="rect">
            <a:avLst/>
          </a:prstGeom>
          <a:noFill/>
          <a:ln>
            <a:noFill/>
          </a:ln>
        </p:spPr>
        <p:txBody>
          <a:bodyPr spcFirstLastPara="1" wrap="square" lIns="91425" tIns="91425" rIns="91425" bIns="91425" anchor="t" anchorCtr="0">
            <a:noAutofit/>
          </a:bodyPr>
          <a:lstStyle/>
          <a:p>
            <a:pPr lvl="0">
              <a:spcBef>
                <a:spcPts val="600"/>
              </a:spcBef>
            </a:pPr>
            <a:r>
              <a:rPr lang="en-CA" sz="2200">
                <a:solidFill>
                  <a:prstClr val="black"/>
                </a:solidFill>
                <a:highlight>
                  <a:srgbClr val="FFFFFF"/>
                </a:highlight>
                <a:cs typeface="Arial" panose="020B0604020202020204" pitchFamily="34" charset="0"/>
              </a:rPr>
              <a:t>We recognize that the NCCM’s work takes place on the traditional territories and ancestral lands of Indigenous peoples occupied by Canada. We acknowledge that we are on </a:t>
            </a:r>
            <a:r>
              <a:rPr lang="en-US" sz="2200">
                <a:solidFill>
                  <a:prstClr val="black"/>
                </a:solidFill>
                <a:highlight>
                  <a:srgbClr val="FFFFFF"/>
                </a:highlight>
                <a:cs typeface="Arial" panose="020B0604020202020204" pitchFamily="34" charset="0"/>
              </a:rPr>
              <a:t>the traditional territory </a:t>
            </a:r>
            <a:r>
              <a:rPr lang="en-CA" sz="2200">
                <a:solidFill>
                  <a:prstClr val="black"/>
                </a:solidFill>
                <a:highlight>
                  <a:srgbClr val="FFFFFF"/>
                </a:highlight>
                <a:cs typeface="Arial" panose="020B0604020202020204" pitchFamily="34" charset="0"/>
              </a:rPr>
              <a:t>of the </a:t>
            </a:r>
            <a:r>
              <a:rPr lang="en" sz="2200" b="1" u="sng">
                <a:solidFill>
                  <a:srgbClr val="C00000"/>
                </a:solidFill>
                <a:highlight>
                  <a:srgbClr val="FFFFFF"/>
                </a:highlight>
                <a:ea typeface="Cabin"/>
                <a:cs typeface="Arial" panose="020B0604020202020204" pitchFamily="34" charset="0"/>
                <a:sym typeface="Cabin"/>
                <a:hlinkClick r:id="rId4">
                  <a:extLst>
                    <a:ext uri="{A12FA001-AC4F-418D-AE19-62706E023703}">
                      <ahyp:hlinkClr xmlns:ahyp="http://schemas.microsoft.com/office/drawing/2018/hyperlinkcolor" val="tx"/>
                    </a:ext>
                  </a:extLst>
                </a:hlinkClick>
              </a:rPr>
              <a:t>Wendat</a:t>
            </a:r>
            <a:r>
              <a:rPr lang="en" sz="2200" b="1">
                <a:solidFill>
                  <a:srgbClr val="363636"/>
                </a:solidFill>
                <a:highlight>
                  <a:srgbClr val="FFFFFF"/>
                </a:highlight>
                <a:ea typeface="Cabin"/>
                <a:cs typeface="Arial" panose="020B0604020202020204" pitchFamily="34" charset="0"/>
                <a:sym typeface="Cabin"/>
              </a:rPr>
              <a:t>, the </a:t>
            </a:r>
            <a:r>
              <a:rPr lang="en" sz="2200" b="1" u="sng">
                <a:solidFill>
                  <a:srgbClr val="C00000"/>
                </a:solidFill>
                <a:highlight>
                  <a:srgbClr val="FFFFFF"/>
                </a:highlight>
                <a:ea typeface="Cabin"/>
                <a:cs typeface="Arial" panose="020B0604020202020204" pitchFamily="34" charset="0"/>
                <a:sym typeface="Cabin"/>
                <a:hlinkClick r:id="rId5">
                  <a:extLst>
                    <a:ext uri="{A12FA001-AC4F-418D-AE19-62706E023703}">
                      <ahyp:hlinkClr xmlns:ahyp="http://schemas.microsoft.com/office/drawing/2018/hyperlinkcolor" val="tx"/>
                    </a:ext>
                  </a:extLst>
                </a:hlinkClick>
              </a:rPr>
              <a:t>Haudenosaunee</a:t>
            </a:r>
            <a:r>
              <a:rPr lang="en" sz="2200" b="1">
                <a:solidFill>
                  <a:srgbClr val="363636"/>
                </a:solidFill>
                <a:highlight>
                  <a:srgbClr val="FFFFFF"/>
                </a:highlight>
                <a:ea typeface="Cabin"/>
                <a:cs typeface="Arial" panose="020B0604020202020204" pitchFamily="34" charset="0"/>
                <a:sym typeface="Cabin"/>
              </a:rPr>
              <a:t>, and the </a:t>
            </a:r>
            <a:r>
              <a:rPr lang="en" sz="2200" b="1" u="sng">
                <a:solidFill>
                  <a:srgbClr val="C00000"/>
                </a:solidFill>
                <a:highlight>
                  <a:srgbClr val="FFFFFF"/>
                </a:highlight>
                <a:ea typeface="Cabin"/>
                <a:cs typeface="Arial" panose="020B0604020202020204" pitchFamily="34" charset="0"/>
                <a:sym typeface="Cabin"/>
                <a:hlinkClick r:id="rId6">
                  <a:extLst>
                    <a:ext uri="{A12FA001-AC4F-418D-AE19-62706E023703}">
                      <ahyp:hlinkClr xmlns:ahyp="http://schemas.microsoft.com/office/drawing/2018/hyperlinkcolor" val="tx"/>
                    </a:ext>
                  </a:extLst>
                </a:hlinkClick>
              </a:rPr>
              <a:t>Anishinaabe</a:t>
            </a:r>
            <a:r>
              <a:rPr lang="en" sz="2200" b="1">
                <a:solidFill>
                  <a:srgbClr val="C00000"/>
                </a:solidFill>
                <a:highlight>
                  <a:srgbClr val="FFFFFF"/>
                </a:highlight>
                <a:ea typeface="Cabin"/>
                <a:cs typeface="Arial" panose="020B0604020202020204" pitchFamily="34" charset="0"/>
                <a:sym typeface="Cabin"/>
              </a:rPr>
              <a:t> </a:t>
            </a:r>
            <a:r>
              <a:rPr lang="en" sz="2200" b="1">
                <a:solidFill>
                  <a:srgbClr val="363636"/>
                </a:solidFill>
                <a:highlight>
                  <a:srgbClr val="FFFFFF"/>
                </a:highlight>
                <a:ea typeface="Cabin"/>
                <a:cs typeface="Arial" panose="020B0604020202020204" pitchFamily="34" charset="0"/>
                <a:sym typeface="Cabin"/>
              </a:rPr>
              <a:t>peoples, whose presence here continues to this day. </a:t>
            </a:r>
          </a:p>
          <a:p>
            <a:pPr lvl="0">
              <a:spcBef>
                <a:spcPts val="600"/>
              </a:spcBef>
            </a:pPr>
            <a:r>
              <a:rPr lang="en-US" sz="2200">
                <a:solidFill>
                  <a:prstClr val="black"/>
                </a:solidFill>
                <a:highlight>
                  <a:srgbClr val="FFFFFF"/>
                </a:highlight>
                <a:cs typeface="Arial" panose="020B0604020202020204" pitchFamily="34" charset="0"/>
              </a:rPr>
              <a:t>We recognize and deeply appreciate their historic connection to this place. We also recognize the contributions that Métis, Inuit, and other Indigenous peoples have made and continue to make in strengthening this community in particular, and our province and country as a whole. </a:t>
            </a:r>
            <a:endParaRPr lang="en-US" sz="2200">
              <a:solidFill>
                <a:srgbClr val="000000"/>
              </a:solidFill>
              <a:highlight>
                <a:srgbClr val="FFFFFF"/>
              </a:highlight>
              <a:cs typeface="Arial" panose="020B0604020202020204" pitchFamily="34" charset="0"/>
            </a:endParaRPr>
          </a:p>
        </p:txBody>
      </p:sp>
      <p:sp>
        <p:nvSpPr>
          <p:cNvPr id="2" name="Rectangle 1">
            <a:extLst>
              <a:ext uri="{FF2B5EF4-FFF2-40B4-BE49-F238E27FC236}">
                <a16:creationId xmlns:a16="http://schemas.microsoft.com/office/drawing/2014/main" id="{EC734BAD-59FA-4302-8D2E-7FE15E6163BA}"/>
              </a:ext>
            </a:extLst>
          </p:cNvPr>
          <p:cNvSpPr/>
          <p:nvPr/>
        </p:nvSpPr>
        <p:spPr>
          <a:xfrm>
            <a:off x="6390650" y="6133702"/>
            <a:ext cx="5652249" cy="369332"/>
          </a:xfrm>
          <a:prstGeom prst="rect">
            <a:avLst/>
          </a:prstGeom>
        </p:spPr>
        <p:txBody>
          <a:bodyPr wrap="square">
            <a:spAutoFit/>
          </a:bodyPr>
          <a:lstStyle/>
          <a:p>
            <a:r>
              <a:rPr lang="en-CA" b="1"/>
              <a:t>Artist: Evan </a:t>
            </a:r>
            <a:r>
              <a:rPr lang="en-CA" b="1" err="1"/>
              <a:t>Wouthius</a:t>
            </a:r>
            <a:r>
              <a:rPr lang="en-CA" b="1"/>
              <a:t> Grade 9, Lakehead Public Schools.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group of people&#10;&#10;Description automatically generated with low confidence">
            <a:extLst>
              <a:ext uri="{FF2B5EF4-FFF2-40B4-BE49-F238E27FC236}">
                <a16:creationId xmlns:a16="http://schemas.microsoft.com/office/drawing/2014/main" id="{14277ED5-A09E-4C58-A9A4-5C4E1A65B598}"/>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69597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C136D-C8AD-4295-BDF2-BBBB174F810A}"/>
              </a:ext>
            </a:extLst>
          </p:cNvPr>
          <p:cNvSpPr>
            <a:spLocks noGrp="1"/>
          </p:cNvSpPr>
          <p:nvPr>
            <p:ph type="title"/>
          </p:nvPr>
        </p:nvSpPr>
        <p:spPr>
          <a:xfrm>
            <a:off x="572493" y="238539"/>
            <a:ext cx="11047013" cy="1434415"/>
          </a:xfrm>
        </p:spPr>
        <p:txBody>
          <a:bodyPr anchor="b">
            <a:normAutofit/>
          </a:bodyPr>
          <a:lstStyle/>
          <a:p>
            <a:pPr algn="ctr"/>
            <a:r>
              <a:rPr lang="en-CA"/>
              <a:t>What Happened?</a:t>
            </a:r>
            <a:endParaRPr lang="en-CA" dirty="0"/>
          </a:p>
        </p:txBody>
      </p:sp>
      <p:sp>
        <p:nvSpPr>
          <p:cNvPr id="3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E7855179-E47D-4D36-8423-EF10A8556CAE}"/>
              </a:ext>
            </a:extLst>
          </p:cNvPr>
          <p:cNvGraphicFramePr>
            <a:graphicFrameLocks noGrp="1"/>
          </p:cNvGraphicFramePr>
          <p:nvPr>
            <p:ph idx="1"/>
            <p:extLst>
              <p:ext uri="{D42A27DB-BD31-4B8C-83A1-F6EECF244321}">
                <p14:modId xmlns:p14="http://schemas.microsoft.com/office/powerpoint/2010/main" val="3790248321"/>
              </p:ext>
            </p:extLst>
          </p:nvPr>
        </p:nvGraphicFramePr>
        <p:xfrm>
          <a:off x="4905955" y="2071316"/>
          <a:ext cx="6713552"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A group of people holding flags&#10;&#10;Description automatically generated with medium confidence">
            <a:extLst>
              <a:ext uri="{FF2B5EF4-FFF2-40B4-BE49-F238E27FC236}">
                <a16:creationId xmlns:a16="http://schemas.microsoft.com/office/drawing/2014/main" id="{35EF36F8-B5BF-40BC-B2D6-10475EC7EA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287" y="2425186"/>
            <a:ext cx="4474959" cy="3071374"/>
          </a:xfrm>
          <a:prstGeom prst="rect">
            <a:avLst/>
          </a:prstGeom>
        </p:spPr>
      </p:pic>
    </p:spTree>
    <p:extLst>
      <p:ext uri="{BB962C8B-B14F-4D97-AF65-F5344CB8AC3E}">
        <p14:creationId xmlns:p14="http://schemas.microsoft.com/office/powerpoint/2010/main" val="90649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C136D-C8AD-4295-BDF2-BBBB174F810A}"/>
              </a:ext>
            </a:extLst>
          </p:cNvPr>
          <p:cNvSpPr>
            <a:spLocks noGrp="1"/>
          </p:cNvSpPr>
          <p:nvPr>
            <p:ph type="title"/>
          </p:nvPr>
        </p:nvSpPr>
        <p:spPr>
          <a:xfrm>
            <a:off x="572493" y="238539"/>
            <a:ext cx="11047013" cy="1434415"/>
          </a:xfrm>
        </p:spPr>
        <p:txBody>
          <a:bodyPr anchor="b">
            <a:normAutofit/>
          </a:bodyPr>
          <a:lstStyle/>
          <a:p>
            <a:pPr algn="ctr"/>
            <a:r>
              <a:rPr lang="en-CA" dirty="0"/>
              <a:t>What is the Green Square Campaign?</a:t>
            </a:r>
          </a:p>
        </p:txBody>
      </p:sp>
      <p:sp>
        <p:nvSpPr>
          <p:cNvPr id="37"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businesscard&#10;&#10;Description automatically generated">
            <a:extLst>
              <a:ext uri="{FF2B5EF4-FFF2-40B4-BE49-F238E27FC236}">
                <a16:creationId xmlns:a16="http://schemas.microsoft.com/office/drawing/2014/main" id="{73C1386A-19F1-4925-8FB4-CC6B88A0D3E5}"/>
              </a:ext>
            </a:extLst>
          </p:cNvPr>
          <p:cNvPicPr>
            <a:picLocks noChangeAspect="1"/>
          </p:cNvPicPr>
          <p:nvPr/>
        </p:nvPicPr>
        <p:blipFill rotWithShape="1">
          <a:blip r:embed="rId2">
            <a:extLst>
              <a:ext uri="{28A0092B-C50C-407E-A947-70E740481C1C}">
                <a14:useLocalDpi xmlns:a14="http://schemas.microsoft.com/office/drawing/2010/main" val="0"/>
              </a:ext>
            </a:extLst>
          </a:blip>
          <a:srcRect l="3030" r="2712" b="1"/>
          <a:stretch/>
        </p:blipFill>
        <p:spPr>
          <a:xfrm>
            <a:off x="0" y="2115099"/>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graphicFrame>
        <p:nvGraphicFramePr>
          <p:cNvPr id="4" name="Content Placeholder 3">
            <a:extLst>
              <a:ext uri="{FF2B5EF4-FFF2-40B4-BE49-F238E27FC236}">
                <a16:creationId xmlns:a16="http://schemas.microsoft.com/office/drawing/2014/main" id="{3796DA2D-7BA4-46C3-9E54-BCC5BB5CFC88}"/>
              </a:ext>
            </a:extLst>
          </p:cNvPr>
          <p:cNvGraphicFramePr>
            <a:graphicFrameLocks noGrp="1"/>
          </p:cNvGraphicFramePr>
          <p:nvPr>
            <p:ph idx="1"/>
            <p:extLst>
              <p:ext uri="{D42A27DB-BD31-4B8C-83A1-F6EECF244321}">
                <p14:modId xmlns:p14="http://schemas.microsoft.com/office/powerpoint/2010/main" val="1497260425"/>
              </p:ext>
            </p:extLst>
          </p:nvPr>
        </p:nvGraphicFramePr>
        <p:xfrm>
          <a:off x="4175761" y="2115099"/>
          <a:ext cx="7823202" cy="458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56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7A877-3BE7-453A-9EF3-8623531F83BF}"/>
              </a:ext>
            </a:extLst>
          </p:cNvPr>
          <p:cNvSpPr>
            <a:spLocks noGrp="1"/>
          </p:cNvSpPr>
          <p:nvPr>
            <p:ph type="title"/>
          </p:nvPr>
        </p:nvSpPr>
        <p:spPr>
          <a:xfrm>
            <a:off x="841248" y="548640"/>
            <a:ext cx="3600860" cy="5431536"/>
          </a:xfrm>
        </p:spPr>
        <p:txBody>
          <a:bodyPr vert="horz" lIns="91440" tIns="45720" rIns="91440" bIns="45720" rtlCol="0" anchor="ctr">
            <a:noAutofit/>
          </a:bodyPr>
          <a:lstStyle/>
          <a:p>
            <a:r>
              <a:rPr lang="en-CA" sz="4000" dirty="0"/>
              <a:t>Designated Day: </a:t>
            </a:r>
            <a:r>
              <a:rPr lang="en-CA" sz="4000" b="1" dirty="0"/>
              <a:t>January 29</a:t>
            </a:r>
            <a:r>
              <a:rPr lang="en-CA" sz="4000" b="1" baseline="30000" dirty="0"/>
              <a:t>th</a:t>
            </a:r>
            <a:r>
              <a:rPr lang="en-CA" sz="2400" b="1" dirty="0"/>
              <a:t> </a:t>
            </a:r>
            <a:br>
              <a:rPr lang="en-CA" sz="2800" b="1" dirty="0">
                <a:ea typeface="+mj-lt"/>
                <a:cs typeface="+mj-lt"/>
              </a:rPr>
            </a:br>
            <a:br>
              <a:rPr lang="en-CA" sz="2800" b="1" dirty="0">
                <a:ea typeface="+mj-lt"/>
                <a:cs typeface="+mj-lt"/>
              </a:rPr>
            </a:br>
            <a:r>
              <a:rPr lang="en-CA" sz="2800" b="1" dirty="0">
                <a:solidFill>
                  <a:srgbClr val="4A9325"/>
                </a:solidFill>
                <a:ea typeface="+mj-lt"/>
                <a:cs typeface="+mj-lt"/>
              </a:rPr>
              <a:t>"National Day of Remembrance of the Québec City Mosque Attack and Action against Islamophobia"</a:t>
            </a:r>
            <a:endParaRPr lang="en-CA" sz="2800" b="1" dirty="0">
              <a:solidFill>
                <a:srgbClr val="4A9325"/>
              </a:solidFill>
              <a:cs typeface="Calibri Light"/>
            </a:endParaRPr>
          </a:p>
        </p:txBody>
      </p:sp>
      <p:sp>
        <p:nvSpPr>
          <p:cNvPr id="5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B02B04-C82E-4981-B939-DED080D93D2E}"/>
              </a:ext>
            </a:extLst>
          </p:cNvPr>
          <p:cNvSpPr>
            <a:spLocks noGrp="1"/>
          </p:cNvSpPr>
          <p:nvPr>
            <p:ph idx="1"/>
          </p:nvPr>
        </p:nvSpPr>
        <p:spPr>
          <a:xfrm>
            <a:off x="5126418" y="552091"/>
            <a:ext cx="6224335" cy="5431536"/>
          </a:xfrm>
        </p:spPr>
        <p:txBody>
          <a:bodyPr anchor="ctr">
            <a:normAutofit lnSpcReduction="10000"/>
          </a:bodyPr>
          <a:lstStyle/>
          <a:p>
            <a:pPr marL="0" indent="0">
              <a:buNone/>
            </a:pPr>
            <a:r>
              <a:rPr lang="en-CA" sz="2400" dirty="0"/>
              <a:t>Since January 2020, the Federal Government has designated January 29th a</a:t>
            </a:r>
            <a:r>
              <a:rPr lang="en-US" sz="2400" dirty="0"/>
              <a:t>s the </a:t>
            </a:r>
            <a:r>
              <a:rPr lang="en-US" sz="2400" i="1" dirty="0"/>
              <a:t>National Day of Remembrance of the Quebec City Mosque Attack and Action Against Islamophobia</a:t>
            </a:r>
            <a:r>
              <a:rPr lang="en-US" sz="2400" dirty="0"/>
              <a:t>.</a:t>
            </a:r>
          </a:p>
          <a:p>
            <a:pPr marL="0" indent="0">
              <a:buNone/>
            </a:pPr>
            <a:r>
              <a:rPr lang="en-CA" sz="2400" dirty="0"/>
              <a:t>The survivors of this tragic act of terror wish for all to be involved in creating a safer future for Canadian Muslims by remaining committed to meaningful Action against Islamophobia.</a:t>
            </a:r>
            <a:endParaRPr lang="en-CA" sz="2400" dirty="0">
              <a:cs typeface="Calibri"/>
            </a:endParaRPr>
          </a:p>
          <a:p>
            <a:pPr marL="0" indent="0">
              <a:buNone/>
            </a:pPr>
            <a:r>
              <a:rPr lang="en-CA" sz="2400" dirty="0"/>
              <a:t>Addressing this day meaningfully in schools and classrooms is essential to creating and maintaining safer and inclusive learning spaces for Muslim staff, students and families. </a:t>
            </a:r>
          </a:p>
          <a:p>
            <a:pPr marL="0" indent="0">
              <a:buNone/>
            </a:pPr>
            <a:r>
              <a:rPr lang="en-CA" sz="2400" dirty="0"/>
              <a:t>We have gathered resources including lesson plans, educator resources and mental health supports that will equip educators to meaningfully remember this designated day. </a:t>
            </a:r>
          </a:p>
        </p:txBody>
      </p:sp>
    </p:spTree>
    <p:extLst>
      <p:ext uri="{BB962C8B-B14F-4D97-AF65-F5344CB8AC3E}">
        <p14:creationId xmlns:p14="http://schemas.microsoft.com/office/powerpoint/2010/main" val="389784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52E61-6FDC-48D1-92EA-242D584349F8}"/>
              </a:ext>
            </a:extLst>
          </p:cNvPr>
          <p:cNvSpPr>
            <a:spLocks noGrp="1"/>
          </p:cNvSpPr>
          <p:nvPr>
            <p:ph type="title"/>
          </p:nvPr>
        </p:nvSpPr>
        <p:spPr>
          <a:xfrm>
            <a:off x="838200" y="365125"/>
            <a:ext cx="10515600" cy="1325563"/>
          </a:xfrm>
        </p:spPr>
        <p:txBody>
          <a:bodyPr>
            <a:normAutofit/>
          </a:bodyPr>
          <a:lstStyle/>
          <a:p>
            <a:pPr algn="ctr"/>
            <a:r>
              <a:rPr lang="en-CA" dirty="0"/>
              <a:t>Checklist to Commemorate Designated Day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251592-769D-43C1-AF55-A211DB3A4266}"/>
              </a:ext>
            </a:extLst>
          </p:cNvPr>
          <p:cNvSpPr>
            <a:spLocks noGrp="1"/>
          </p:cNvSpPr>
          <p:nvPr>
            <p:ph idx="1"/>
          </p:nvPr>
        </p:nvSpPr>
        <p:spPr>
          <a:xfrm>
            <a:off x="838200" y="1929384"/>
            <a:ext cx="10515600" cy="4251960"/>
          </a:xfrm>
        </p:spPr>
        <p:txBody>
          <a:bodyPr>
            <a:normAutofit lnSpcReduction="10000"/>
          </a:bodyPr>
          <a:lstStyle/>
          <a:p>
            <a:pPr marL="0" indent="0" algn="ctr">
              <a:buNone/>
            </a:pPr>
            <a:r>
              <a:rPr lang="en-US" sz="2400" dirty="0"/>
              <a:t>Steps to Meaningfully Remember the </a:t>
            </a:r>
            <a:r>
              <a:rPr lang="en-US" sz="2400" i="1" dirty="0">
                <a:solidFill>
                  <a:srgbClr val="C00000"/>
                </a:solidFill>
                <a:effectLst/>
                <a:cs typeface="Aharoni" panose="02010803020104030203" pitchFamily="2" charset="-79"/>
              </a:rPr>
              <a:t>National Day of Remembrance of the Québec City Mosque Attack and Action against Islamophobia</a:t>
            </a:r>
          </a:p>
          <a:p>
            <a:pPr marL="0" indent="0">
              <a:buNone/>
            </a:pPr>
            <a:endParaRPr lang="en-US" sz="1800" i="1" dirty="0">
              <a:cs typeface="Aharoni" panose="02010803020104030203" pitchFamily="2" charset="-79"/>
            </a:endParaRPr>
          </a:p>
          <a:p>
            <a:pPr marL="457200" indent="-457200">
              <a:buFont typeface="+mj-lt"/>
              <a:buAutoNum type="arabicPeriod"/>
            </a:pPr>
            <a:r>
              <a:rPr lang="en-US" sz="2400" b="1" dirty="0">
                <a:solidFill>
                  <a:schemeClr val="accent6">
                    <a:lumMod val="75000"/>
                  </a:schemeClr>
                </a:solidFill>
                <a:cs typeface="Aharoni" panose="02010803020104030203" pitchFamily="2" charset="-79"/>
              </a:rPr>
              <a:t>Announcement</a:t>
            </a:r>
            <a:r>
              <a:rPr lang="en-US" sz="2400" dirty="0">
                <a:cs typeface="Aharoni" panose="02010803020104030203" pitchFamily="2" charset="-79"/>
              </a:rPr>
              <a:t> – Check out the pre-written announcement in the Educator Handbook</a:t>
            </a:r>
          </a:p>
          <a:p>
            <a:pPr marL="457200" indent="-457200">
              <a:buFont typeface="+mj-lt"/>
              <a:buAutoNum type="arabicPeriod"/>
            </a:pPr>
            <a:r>
              <a:rPr lang="en-US" sz="2400" b="1" dirty="0">
                <a:solidFill>
                  <a:schemeClr val="accent6">
                    <a:lumMod val="75000"/>
                  </a:schemeClr>
                </a:solidFill>
                <a:cs typeface="Aharoni" panose="02010803020104030203" pitchFamily="2" charset="-79"/>
              </a:rPr>
              <a:t>Hand out Green Squares </a:t>
            </a:r>
            <a:r>
              <a:rPr lang="en-US" sz="2400" dirty="0">
                <a:cs typeface="Aharoni" panose="02010803020104030203" pitchFamily="2" charset="-79"/>
              </a:rPr>
              <a:t>– Refer to the first class-activity for directions on creating your own green square OR request some squares from NCCM</a:t>
            </a:r>
          </a:p>
          <a:p>
            <a:pPr marL="457200" indent="-457200">
              <a:buFont typeface="+mj-lt"/>
              <a:buAutoNum type="arabicPeriod"/>
            </a:pPr>
            <a:r>
              <a:rPr lang="en-US" sz="2400" b="1" dirty="0">
                <a:solidFill>
                  <a:schemeClr val="accent6">
                    <a:lumMod val="75000"/>
                  </a:schemeClr>
                </a:solidFill>
                <a:cs typeface="Aharoni" panose="02010803020104030203" pitchFamily="2" charset="-79"/>
              </a:rPr>
              <a:t>Send out a school-wide memo </a:t>
            </a:r>
            <a:r>
              <a:rPr lang="en-US" sz="2400" dirty="0">
                <a:cs typeface="Aharoni" panose="02010803020104030203" pitchFamily="2" charset="-79"/>
              </a:rPr>
              <a:t>– Use the pre-written announcement in the Educator Handbook as the memo to educate all staff on this national designated day </a:t>
            </a:r>
          </a:p>
          <a:p>
            <a:pPr marL="457200" indent="-457200">
              <a:buFont typeface="+mj-lt"/>
              <a:buAutoNum type="arabicPeriod"/>
            </a:pPr>
            <a:r>
              <a:rPr lang="en-US" sz="2400" b="1" dirty="0">
                <a:solidFill>
                  <a:schemeClr val="accent6">
                    <a:lumMod val="75000"/>
                  </a:schemeClr>
                </a:solidFill>
                <a:cs typeface="Aharoni" panose="02010803020104030203" pitchFamily="2" charset="-79"/>
              </a:rPr>
              <a:t>Use lesson plans</a:t>
            </a:r>
            <a:r>
              <a:rPr lang="en-US" sz="2400" dirty="0">
                <a:cs typeface="Aharoni" panose="02010803020104030203" pitchFamily="2" charset="-79"/>
              </a:rPr>
              <a:t> from the Materials for Educator Handbook – This Handbook contains several Primary – Secondary level lesson plans and resources</a:t>
            </a:r>
            <a:endParaRPr lang="en-US" sz="1800" dirty="0">
              <a:cs typeface="Aharoni" panose="02010803020104030203" pitchFamily="2" charset="-79"/>
            </a:endParaRPr>
          </a:p>
          <a:p>
            <a:pPr marL="0" indent="0">
              <a:buNone/>
            </a:pPr>
            <a:endParaRPr lang="en-US" sz="1800" dirty="0"/>
          </a:p>
          <a:p>
            <a:endParaRPr lang="en-CA" sz="1800" dirty="0"/>
          </a:p>
        </p:txBody>
      </p:sp>
    </p:spTree>
    <p:extLst>
      <p:ext uri="{BB962C8B-B14F-4D97-AF65-F5344CB8AC3E}">
        <p14:creationId xmlns:p14="http://schemas.microsoft.com/office/powerpoint/2010/main" val="379837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21C77-9D89-482A-ADDC-6144BCF09DB7}"/>
              </a:ext>
            </a:extLst>
          </p:cNvPr>
          <p:cNvSpPr>
            <a:spLocks noGrp="1"/>
          </p:cNvSpPr>
          <p:nvPr>
            <p:ph type="title"/>
          </p:nvPr>
        </p:nvSpPr>
        <p:spPr>
          <a:xfrm>
            <a:off x="838200" y="365125"/>
            <a:ext cx="10515600" cy="1325563"/>
          </a:xfrm>
        </p:spPr>
        <p:txBody>
          <a:bodyPr>
            <a:normAutofit/>
          </a:bodyPr>
          <a:lstStyle/>
          <a:p>
            <a:pPr algn="ctr"/>
            <a:r>
              <a:rPr lang="en-CA" dirty="0"/>
              <a:t>Resources for Educators </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A44254-1E07-405A-92C3-3F6F63A63D69}"/>
              </a:ext>
            </a:extLst>
          </p:cNvPr>
          <p:cNvSpPr>
            <a:spLocks noGrp="1"/>
          </p:cNvSpPr>
          <p:nvPr>
            <p:ph idx="1"/>
          </p:nvPr>
        </p:nvSpPr>
        <p:spPr>
          <a:xfrm>
            <a:off x="836676" y="2240915"/>
            <a:ext cx="10515600" cy="4251960"/>
          </a:xfrm>
        </p:spPr>
        <p:txBody>
          <a:bodyPr vert="horz" lIns="91440" tIns="45720" rIns="91440" bIns="45720" rtlCol="0" anchor="t">
            <a:normAutofit/>
          </a:bodyPr>
          <a:lstStyle/>
          <a:p>
            <a:pPr marL="457200" indent="-457200">
              <a:buAutoNum type="arabicPeriod"/>
            </a:pPr>
            <a:r>
              <a:rPr lang="en-CA" sz="2200" dirty="0"/>
              <a:t>Check out our resource guide for lesson plan activities, discussion prompts and even school announcements that are rooted in trauma-informed, anti-racist, and anti-Islamophobic frameworks. </a:t>
            </a:r>
            <a:r>
              <a:rPr lang="en-US" sz="2200" dirty="0">
                <a:hlinkClick r:id="rId2"/>
              </a:rPr>
              <a:t>Green Square Campaign Resource Guide for Educators</a:t>
            </a:r>
            <a:endParaRPr lang="en-US" sz="2200" dirty="0">
              <a:cs typeface="Calibri" panose="020F0502020204030204"/>
            </a:endParaRPr>
          </a:p>
          <a:p>
            <a:pPr marL="457200" indent="-457200">
              <a:buAutoNum type="arabicPeriod"/>
            </a:pPr>
            <a:r>
              <a:rPr lang="en-US" sz="2200" dirty="0">
                <a:cs typeface="Calibri" panose="020F0502020204030204"/>
              </a:rPr>
              <a:t>Book an NCCM Workshop </a:t>
            </a:r>
            <a:r>
              <a:rPr lang="en-US" sz="2200" dirty="0">
                <a:ea typeface="+mn-lt"/>
                <a:cs typeface="+mn-lt"/>
              </a:rPr>
              <a:t>to learn how to promote equity and inclusion, and empower Canadian Muslim students, colleagues and families. Click here to request a workshop and view our Workshop Menu </a:t>
            </a:r>
            <a:r>
              <a:rPr lang="en-US" sz="2200" dirty="0">
                <a:ea typeface="+mn-lt"/>
                <a:cs typeface="+mn-lt"/>
                <a:hlinkClick r:id="rId3"/>
              </a:rPr>
              <a:t>Request a Workshop</a:t>
            </a:r>
            <a:endParaRPr lang="en-US" sz="2200" dirty="0">
              <a:cs typeface="Calibri" panose="020F0502020204030204"/>
            </a:endParaRPr>
          </a:p>
          <a:p>
            <a:pPr marL="457200" indent="-457200">
              <a:buAutoNum type="arabicPeriod"/>
            </a:pPr>
            <a:r>
              <a:rPr lang="en-US" sz="2200" dirty="0"/>
              <a:t>For more information on the Green Square Campaign, please visit our </a:t>
            </a:r>
            <a:r>
              <a:rPr lang="en-US" sz="2200" dirty="0">
                <a:hlinkClick r:id="rId4"/>
              </a:rPr>
              <a:t>NCCM Green Square Campaign Webpage</a:t>
            </a:r>
            <a:endParaRPr lang="en-US" sz="2200" dirty="0">
              <a:cs typeface="Calibri" panose="020F0502020204030204"/>
            </a:endParaRPr>
          </a:p>
          <a:p>
            <a:pPr marL="457200" indent="-457200">
              <a:buAutoNum type="arabicPeriod"/>
            </a:pPr>
            <a:r>
              <a:rPr lang="en-US" sz="2200" dirty="0"/>
              <a:t>Sign up for our Educators Newsletter </a:t>
            </a:r>
            <a:r>
              <a:rPr lang="en-US" sz="2200" dirty="0">
                <a:hlinkClick r:id="rId5"/>
              </a:rPr>
              <a:t>Here</a:t>
            </a:r>
            <a:r>
              <a:rPr lang="en-US" sz="2200" dirty="0"/>
              <a:t> to receive multiple annual newsletters centering anti-racist, anti-Islamophobia and equity-based classroom resources</a:t>
            </a:r>
            <a:endParaRPr lang="en-US" sz="2200" dirty="0">
              <a:cs typeface="Calibri" panose="020F0502020204030204"/>
            </a:endParaRPr>
          </a:p>
          <a:p>
            <a:pPr marL="0" indent="0">
              <a:buNone/>
            </a:pPr>
            <a:endParaRPr lang="en-US" sz="2200" dirty="0"/>
          </a:p>
          <a:p>
            <a:pPr marL="0" indent="0">
              <a:buNone/>
            </a:pPr>
            <a:endParaRPr lang="en-US" sz="2200" dirty="0"/>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297137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21C77-9D89-482A-ADDC-6144BCF09DB7}"/>
              </a:ext>
            </a:extLst>
          </p:cNvPr>
          <p:cNvSpPr>
            <a:spLocks noGrp="1"/>
          </p:cNvSpPr>
          <p:nvPr>
            <p:ph type="title"/>
          </p:nvPr>
        </p:nvSpPr>
        <p:spPr>
          <a:xfrm>
            <a:off x="838200" y="346075"/>
            <a:ext cx="10515600" cy="1325563"/>
          </a:xfrm>
        </p:spPr>
        <p:txBody>
          <a:bodyPr>
            <a:normAutofit/>
          </a:bodyPr>
          <a:lstStyle/>
          <a:p>
            <a:pPr algn="ctr"/>
            <a:r>
              <a:rPr lang="en-CA" dirty="0"/>
              <a:t>Healing Centered Approaches</a:t>
            </a: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A44254-1E07-405A-92C3-3F6F63A63D69}"/>
              </a:ext>
            </a:extLst>
          </p:cNvPr>
          <p:cNvSpPr>
            <a:spLocks noGrp="1"/>
          </p:cNvSpPr>
          <p:nvPr>
            <p:ph idx="1"/>
          </p:nvPr>
        </p:nvSpPr>
        <p:spPr>
          <a:xfrm>
            <a:off x="771525" y="1929383"/>
            <a:ext cx="10853928" cy="4653916"/>
          </a:xfrm>
        </p:spPr>
        <p:txBody>
          <a:bodyPr>
            <a:normAutofit/>
          </a:bodyPr>
          <a:lstStyle/>
          <a:p>
            <a:pPr marL="0" indent="0">
              <a:buNone/>
            </a:pPr>
            <a:r>
              <a:rPr lang="en-US" sz="2200" dirty="0"/>
              <a:t>As we approach January 29</a:t>
            </a:r>
            <a:r>
              <a:rPr lang="en-US" sz="2200" baseline="30000" dirty="0"/>
              <a:t>th</a:t>
            </a:r>
            <a:r>
              <a:rPr lang="en-US" sz="2200" dirty="0"/>
              <a:t>, it is important for us to be mindful that this time can be increasingly difficult for Muslim staff, students and families. Creating a safe space becomes necessary for students to feel supported while engaging with anti-Islamophobia content that centers this action of terror. Below are resources that can help support student:</a:t>
            </a:r>
          </a:p>
          <a:p>
            <a:pPr marL="457200" indent="-457200">
              <a:buAutoNum type="arabicPeriod"/>
            </a:pPr>
            <a:r>
              <a:rPr lang="en-CA" sz="2200" dirty="0"/>
              <a:t>Counter Islamophobia Lesson and Webpage; </a:t>
            </a:r>
            <a:r>
              <a:rPr lang="en-CA" sz="2200" dirty="0">
                <a:hlinkClick r:id="rId2" action="ppaction://hlinkfile"/>
              </a:rPr>
              <a:t>Learning for Justice Webpage </a:t>
            </a:r>
            <a:endParaRPr lang="en-CA" sz="2200" dirty="0"/>
          </a:p>
          <a:p>
            <a:pPr marL="457200" indent="-457200">
              <a:buAutoNum type="arabicPeriod"/>
            </a:pPr>
            <a:r>
              <a:rPr lang="en-CA" sz="2200" dirty="0"/>
              <a:t>The Challenge Islamophobia Project (webpage with free lesson plans rooted in trauma informed approaches); </a:t>
            </a:r>
            <a:r>
              <a:rPr lang="en-CA" sz="2200" dirty="0">
                <a:hlinkClick r:id="rId3"/>
              </a:rPr>
              <a:t>Challenge Islamophobia Project</a:t>
            </a:r>
            <a:endParaRPr lang="en-CA" sz="2200" dirty="0"/>
          </a:p>
          <a:p>
            <a:pPr marL="457200" indent="-457200">
              <a:buFont typeface="Arial" panose="020B0604020202020204" pitchFamily="34" charset="0"/>
              <a:buAutoNum type="arabicPeriod"/>
            </a:pPr>
            <a:r>
              <a:rPr lang="en-US" sz="2200" u="none" strike="noStrike" dirty="0">
                <a:effectLst/>
                <a:ea typeface="Calibri" panose="020F0502020204030204" pitchFamily="34" charset="0"/>
              </a:rPr>
              <a:t>META K-12 Educator Resources – Remembering January 29</a:t>
            </a:r>
            <a:r>
              <a:rPr lang="en-US" sz="2200" u="none" strike="noStrike" baseline="30000" dirty="0">
                <a:effectLst/>
                <a:ea typeface="Calibri" panose="020F0502020204030204" pitchFamily="34" charset="0"/>
              </a:rPr>
              <a:t>th</a:t>
            </a:r>
            <a:r>
              <a:rPr lang="en-US" sz="2200" u="none" strike="noStrike" dirty="0">
                <a:effectLst/>
                <a:ea typeface="Calibri" panose="020F0502020204030204" pitchFamily="34" charset="0"/>
              </a:rPr>
              <a:t> </a:t>
            </a:r>
            <a:r>
              <a:rPr lang="en-US" sz="2200" u="none" strike="noStrike" dirty="0">
                <a:solidFill>
                  <a:srgbClr val="0000FF"/>
                </a:solidFill>
                <a:effectLst/>
                <a:ea typeface="Calibri" panose="020F0502020204030204" pitchFamily="34" charset="0"/>
                <a:hlinkClick r:id="rId4"/>
              </a:rPr>
              <a:t>https://drive.google.com/file/d/1B7GtuspwvqpnLTFVf-tIb5GIBNunLvKq/view</a:t>
            </a:r>
            <a:endParaRPr lang="en-CA" sz="2200" dirty="0"/>
          </a:p>
          <a:p>
            <a:pPr marL="457200" indent="-457200">
              <a:buAutoNum type="arabicPeriod"/>
            </a:pPr>
            <a:r>
              <a:rPr lang="en-CA" sz="2200" dirty="0"/>
              <a:t>Guides for Using Trauma Informed Discussion Techniques; </a:t>
            </a:r>
            <a:r>
              <a:rPr lang="en-CA" sz="2200" dirty="0">
                <a:hlinkClick r:id="rId5"/>
              </a:rPr>
              <a:t>Trauma Informed Discussion Guides </a:t>
            </a:r>
            <a:endParaRPr lang="en-CA" sz="2200" dirty="0"/>
          </a:p>
          <a:p>
            <a:pPr marL="457200" indent="-457200">
              <a:buFont typeface="+mj-lt"/>
              <a:buAutoNum type="arabicPeriod"/>
            </a:pPr>
            <a:r>
              <a:rPr lang="en-CA" sz="2200" dirty="0"/>
              <a:t>Article on Trauma-Informed Education; </a:t>
            </a:r>
            <a:r>
              <a:rPr lang="en-CA" sz="2200" dirty="0">
                <a:hlinkClick r:id="rId6"/>
              </a:rPr>
              <a:t>Understanding Trauma-Informed Education</a:t>
            </a:r>
            <a:endParaRPr lang="en-CA" sz="2200" dirty="0"/>
          </a:p>
          <a:p>
            <a:endParaRPr lang="en-CA" sz="2200" dirty="0"/>
          </a:p>
          <a:p>
            <a:pPr marL="457200" indent="-457200">
              <a:buAutoNum type="arabicPeriod"/>
            </a:pPr>
            <a:endParaRPr lang="en-CA" sz="2200" dirty="0"/>
          </a:p>
          <a:p>
            <a:pPr marL="457200" indent="-457200">
              <a:buAutoNum type="arabicPeriod"/>
            </a:pPr>
            <a:endParaRPr lang="en-CA" sz="2200" dirty="0"/>
          </a:p>
          <a:p>
            <a:pPr marL="457200" indent="-457200">
              <a:buAutoNum type="arabicPeriod"/>
            </a:pPr>
            <a:endParaRPr lang="en-CA" sz="2200" dirty="0"/>
          </a:p>
          <a:p>
            <a:pPr marL="457200" indent="-457200">
              <a:buAutoNum type="arabicPeriod"/>
            </a:pPr>
            <a:endParaRPr lang="en-CA" sz="2200" dirty="0"/>
          </a:p>
        </p:txBody>
      </p:sp>
    </p:spTree>
    <p:extLst>
      <p:ext uri="{BB962C8B-B14F-4D97-AF65-F5344CB8AC3E}">
        <p14:creationId xmlns:p14="http://schemas.microsoft.com/office/powerpoint/2010/main" val="14252258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8f879d1-d5ed-4cc1-9662-659a7d4b73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3E21872AD7754F9D83457703F3B5BD" ma:contentTypeVersion="17" ma:contentTypeDescription="Create a new document." ma:contentTypeScope="" ma:versionID="0ef8885836e4d8078493471a78f8e1d0">
  <xsd:schema xmlns:xsd="http://www.w3.org/2001/XMLSchema" xmlns:xs="http://www.w3.org/2001/XMLSchema" xmlns:p="http://schemas.microsoft.com/office/2006/metadata/properties" xmlns:ns3="437eaeda-815f-42b7-9648-52acfa787232" xmlns:ns4="48f879d1-d5ed-4cc1-9662-659a7d4b73a0" targetNamespace="http://schemas.microsoft.com/office/2006/metadata/properties" ma:root="true" ma:fieldsID="0309bf9b8ccb169d9dcf5d292b6b5cc5" ns3:_="" ns4:_="">
    <xsd:import namespace="437eaeda-815f-42b7-9648-52acfa787232"/>
    <xsd:import namespace="48f879d1-d5ed-4cc1-9662-659a7d4b73a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7eaeda-815f-42b7-9648-52acfa7872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f879d1-d5ed-4cc1-9662-659a7d4b73a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2F43F0-AFF9-4708-BA87-EBDC9784AA4F}">
  <ds:schemaRefs>
    <ds:schemaRef ds:uri="http://schemas.microsoft.com/sharepoint/v3/contenttype/forms"/>
  </ds:schemaRefs>
</ds:datastoreItem>
</file>

<file path=customXml/itemProps2.xml><?xml version="1.0" encoding="utf-8"?>
<ds:datastoreItem xmlns:ds="http://schemas.openxmlformats.org/officeDocument/2006/customXml" ds:itemID="{1FA29E5B-5037-4D4B-A48F-8BB6E5C4DE23}">
  <ds:schemaRefs>
    <ds:schemaRef ds:uri="437eaeda-815f-42b7-9648-52acfa787232"/>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http://www.w3.org/XML/1998/namespace"/>
    <ds:schemaRef ds:uri="http://schemas.microsoft.com/office/infopath/2007/PartnerControls"/>
    <ds:schemaRef ds:uri="48f879d1-d5ed-4cc1-9662-659a7d4b73a0"/>
    <ds:schemaRef ds:uri="http://purl.org/dc/terms/"/>
  </ds:schemaRefs>
</ds:datastoreItem>
</file>

<file path=customXml/itemProps3.xml><?xml version="1.0" encoding="utf-8"?>
<ds:datastoreItem xmlns:ds="http://schemas.openxmlformats.org/officeDocument/2006/customXml" ds:itemID="{6A22508C-1916-4B03-A3AD-FD05447FD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7eaeda-815f-42b7-9648-52acfa787232"/>
    <ds:schemaRef ds:uri="48f879d1-d5ed-4cc1-9662-659a7d4b73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466</TotalTime>
  <Words>1213</Words>
  <Application>Microsoft Office PowerPoint</Application>
  <PresentationFormat>Widescreen</PresentationFormat>
  <Paragraphs>91</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Arial</vt:lpstr>
      <vt:lpstr>Arial Black</vt:lpstr>
      <vt:lpstr>Cabin</vt:lpstr>
      <vt:lpstr>Calibri</vt:lpstr>
      <vt:lpstr>Calibri Light</vt:lpstr>
      <vt:lpstr>Montserrat</vt:lpstr>
      <vt:lpstr>1_Office Theme</vt:lpstr>
      <vt:lpstr>National Day of Remembrance of the Québec City Mosque Attack and Action against Islamophobia  THE GREEN SQUARE CAMPAIGN  Material for Educators  </vt:lpstr>
      <vt:lpstr>Beginning in a Good Way</vt:lpstr>
      <vt:lpstr>PowerPoint Presentation</vt:lpstr>
      <vt:lpstr>What Happened?</vt:lpstr>
      <vt:lpstr>What is the Green Square Campaign?</vt:lpstr>
      <vt:lpstr>Designated Day: January 29th   "National Day of Remembrance of the Québec City Mosque Attack and Action against Islamophobia"</vt:lpstr>
      <vt:lpstr>Checklist to Commemorate Designated Day</vt:lpstr>
      <vt:lpstr>Resources for Educators </vt:lpstr>
      <vt:lpstr>Healing Centered Approaches</vt:lpstr>
      <vt:lpstr>PowerPoint Presentation</vt:lpstr>
      <vt:lpstr>Culturally Responsive Mental Health Supports</vt:lpstr>
      <vt:lpstr>Community Support Gallery</vt:lpstr>
      <vt:lpstr>Community Support Gallery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Green Square Campaign   Material for Educators</dc:title>
  <dc:creator>Jannat Firdous</dc:creator>
  <cp:lastModifiedBy>Ishmam Sarker</cp:lastModifiedBy>
  <cp:revision>15</cp:revision>
  <dcterms:created xsi:type="dcterms:W3CDTF">2021-11-29T22:14:16Z</dcterms:created>
  <dcterms:modified xsi:type="dcterms:W3CDTF">2025-01-07T19:37:54Z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0x0101009D3E21872AD7754F9D83457703F3B5BD</vt:lpwstr>
  </property>
</Properties>
</file>